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ggxzS4I/17C9jRkCuhmy4KmMOi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44C5BB-6370-41E3-8537-CBBC46EE9DB4}">
  <a:tblStyle styleId="{4344C5BB-6370-41E3-8537-CBBC46EE9D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fill>
          <a:solidFill>
            <a:srgbClr val="FEE9CA"/>
          </a:solidFill>
        </a:fill>
      </a:tcStyle>
    </a:band1H>
    <a:band2H>
      <a:tcTxStyle/>
    </a:band2H>
    <a:band1V>
      <a:tcTxStyle/>
      <a:tcStyle>
        <a:fill>
          <a:solidFill>
            <a:srgbClr val="FEE9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4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4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4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p4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4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4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5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/>
          <p:nvPr/>
        </p:nvSpPr>
        <p:spPr>
          <a:xfrm>
            <a:off x="7230071" y="5371562"/>
            <a:ext cx="151836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ISIL. Todos los derechos reservados</a:t>
            </a:r>
            <a:endParaRPr/>
          </a:p>
        </p:txBody>
      </p:sp>
      <p:sp>
        <p:nvSpPr>
          <p:cNvPr id="11" name="Google Shape;11;p56"/>
          <p:cNvSpPr txBox="1"/>
          <p:nvPr/>
        </p:nvSpPr>
        <p:spPr>
          <a:xfrm>
            <a:off x="876300" y="5343295"/>
            <a:ext cx="171232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PROYECTOS  •  TEMA 15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56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7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3297">
          <p15:clr>
            <a:srgbClr val="F26B43"/>
          </p15:clr>
        </p15:guide>
        <p15:guide id="3" pos="2562">
          <p15:clr>
            <a:srgbClr val="F26B43"/>
          </p15:clr>
        </p15:guide>
        <p15:guide id="4" pos="2313">
          <p15:clr>
            <a:srgbClr val="F26B43"/>
          </p15:clr>
        </p15:guide>
        <p15:guide id="5" pos="317">
          <p15:clr>
            <a:srgbClr val="F26B43"/>
          </p15:clr>
        </p15:guide>
        <p15:guide id="6" pos="5465">
          <p15:clr>
            <a:srgbClr val="F26B43"/>
          </p15:clr>
        </p15:guide>
        <p15:guide id="7" orient="horz" pos="575">
          <p15:clr>
            <a:srgbClr val="F26B43"/>
          </p15:clr>
        </p15:guide>
        <p15:guide id="8" pos="2767">
          <p15:clr>
            <a:srgbClr val="F26B43"/>
          </p15:clr>
        </p15:guide>
        <p15:guide id="9" pos="2993">
          <p15:clr>
            <a:srgbClr val="F26B43"/>
          </p15:clr>
        </p15:guide>
        <p15:guide id="10" orient="horz" pos="3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9.png"/><Relationship Id="rId13" Type="http://schemas.openxmlformats.org/officeDocument/2006/relationships/image" Target="../media/image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jp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2770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3">
            <a:alphaModFix/>
          </a:blip>
          <a:srcRect b="13575" l="0" r="0" t="23021"/>
          <a:stretch/>
        </p:blipFill>
        <p:spPr>
          <a:xfrm>
            <a:off x="4906532" y="1363020"/>
            <a:ext cx="3119475" cy="38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PROYECTOS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671560" y="719809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602367" y="3922903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942267" y="226186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184978" y="1944047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770D5"/>
                </a:solidFill>
                <a:latin typeface="Calibri"/>
                <a:ea typeface="Calibri"/>
                <a:cs typeface="Calibri"/>
                <a:sym typeface="Calibri"/>
              </a:rPr>
              <a:t>TEMA 15</a:t>
            </a:r>
            <a:endParaRPr/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836937" y="3692222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114327" y="3987789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16899" y="106540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96306" y="229811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310896" y="1309940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8">
            <a:alphaModFix amt="40000"/>
          </a:blip>
          <a:srcRect b="0" l="0" r="0" t="0"/>
          <a:stretch/>
        </p:blipFill>
        <p:spPr>
          <a:xfrm>
            <a:off x="4378423" y="2749601"/>
            <a:ext cx="563842" cy="56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9">
            <a:alphaModFix amt="39000"/>
          </a:blip>
          <a:srcRect b="0" l="0" r="0" t="0"/>
          <a:stretch/>
        </p:blipFill>
        <p:spPr>
          <a:xfrm>
            <a:off x="7791007" y="1314368"/>
            <a:ext cx="646640" cy="64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10">
            <a:alphaModFix amt="40000"/>
          </a:blip>
          <a:srcRect b="0" l="0" r="0" t="0"/>
          <a:stretch/>
        </p:blipFill>
        <p:spPr>
          <a:xfrm>
            <a:off x="4572000" y="1258457"/>
            <a:ext cx="643876" cy="64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11">
            <a:alphaModFix amt="40000"/>
          </a:blip>
          <a:srcRect b="0" l="0" r="0" t="0"/>
          <a:stretch/>
        </p:blipFill>
        <p:spPr>
          <a:xfrm>
            <a:off x="6304593" y="567170"/>
            <a:ext cx="691289" cy="69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12">
            <a:alphaModFix amt="40000"/>
          </a:blip>
          <a:srcRect b="0" l="0" r="0" t="0"/>
          <a:stretch/>
        </p:blipFill>
        <p:spPr>
          <a:xfrm>
            <a:off x="7836939" y="2769176"/>
            <a:ext cx="593087" cy="59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502072" y="3229049"/>
            <a:ext cx="3085725" cy="1750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Artefactos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 Adaptativo y Enfoque Iterativo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 Proyectos Agiles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enfoque ágil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Áreas de dominio ágil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70D5"/>
              </a:buClr>
              <a:buSzPts val="128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/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503239" y="2177570"/>
            <a:ext cx="31742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MODELOS, MÉTODOS, </a:t>
            </a: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ARTEFACTOS Y ENFOQUE ADAPTATIVO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/>
        </p:nvSpPr>
        <p:spPr>
          <a:xfrm>
            <a:off x="507649" y="919439"/>
            <a:ext cx="4209317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COMPLEJID</a:t>
            </a:r>
            <a:r>
              <a:rPr b="1" lang="es-P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MATRIZ DE STACEY</a:t>
            </a:r>
            <a:endParaRPr sz="16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al marco de referencia Cynefin, pero examina dos dimensiones para determinar la complejidad relativa de un proyecto: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incertidumbre relativa de las necesidades del producto, y </a:t>
            </a:r>
            <a:endParaRPr/>
          </a:p>
          <a:p>
            <a:pPr indent="-1778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incertidumbre de la tecnología que se utilizará para crear el entregable. 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Basándose en la relativa incertidumbre de estas dimensiones, un proyecto se considera sencillo, complicado, complejo o caótico.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  <p:grpSp>
        <p:nvGrpSpPr>
          <p:cNvPr id="174" name="Google Shape;174;p10"/>
          <p:cNvGrpSpPr/>
          <p:nvPr/>
        </p:nvGrpSpPr>
        <p:grpSpPr>
          <a:xfrm>
            <a:off x="4372216" y="248585"/>
            <a:ext cx="4863528" cy="4856288"/>
            <a:chOff x="4472109" y="606556"/>
            <a:chExt cx="4085685" cy="4079603"/>
          </a:xfrm>
        </p:grpSpPr>
        <p:sp>
          <p:nvSpPr>
            <p:cNvPr id="175" name="Google Shape;175;p10"/>
            <p:cNvSpPr/>
            <p:nvPr/>
          </p:nvSpPr>
          <p:spPr>
            <a:xfrm>
              <a:off x="5386508" y="1513755"/>
              <a:ext cx="2266789" cy="22667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 rot="-5400000">
              <a:off x="6743014" y="606556"/>
              <a:ext cx="1814780" cy="1814780"/>
            </a:xfrm>
            <a:prstGeom prst="pie">
              <a:avLst>
                <a:gd fmla="val 10799997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7" name="Google Shape;177;p10"/>
            <p:cNvCxnSpPr/>
            <p:nvPr/>
          </p:nvCxnSpPr>
          <p:spPr>
            <a:xfrm flipH="1" rot="10800000">
              <a:off x="5442070" y="1241126"/>
              <a:ext cx="2466030" cy="2480977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8" name="Google Shape;178;p10"/>
            <p:cNvSpPr/>
            <p:nvPr/>
          </p:nvSpPr>
          <p:spPr>
            <a:xfrm flipH="1">
              <a:off x="5381986" y="2871379"/>
              <a:ext cx="1814780" cy="1814780"/>
            </a:xfrm>
            <a:prstGeom prst="pie">
              <a:avLst>
                <a:gd fmla="val 10799997" name="adj1"/>
                <a:gd fmla="val 16200000" name="adj2"/>
              </a:avLst>
            </a:prstGeom>
            <a:solidFill>
              <a:srgbClr val="DDEE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 flipH="1">
              <a:off x="4472109" y="1963848"/>
              <a:ext cx="1814780" cy="1814780"/>
            </a:xfrm>
            <a:prstGeom prst="pie">
              <a:avLst>
                <a:gd fmla="val 10799997" name="adj1"/>
                <a:gd fmla="val 16200000" name="adj2"/>
              </a:avLst>
            </a:prstGeom>
            <a:solidFill>
              <a:srgbClr val="DDEE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5387975" y="2870200"/>
              <a:ext cx="901700" cy="883718"/>
            </a:xfrm>
            <a:prstGeom prst="rect">
              <a:avLst/>
            </a:prstGeom>
            <a:solidFill>
              <a:schemeClr val="accent3">
                <a:alpha val="5568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 txBox="1"/>
            <p:nvPr/>
          </p:nvSpPr>
          <p:spPr>
            <a:xfrm rot="-5400000">
              <a:off x="4597595" y="2473731"/>
              <a:ext cx="1110126" cy="135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REQUIREMENTS</a:t>
              </a:r>
              <a:endParaRPr/>
            </a:p>
          </p:txBody>
        </p:sp>
        <p:sp>
          <p:nvSpPr>
            <p:cNvPr id="182" name="Google Shape;182;p10"/>
            <p:cNvSpPr txBox="1"/>
            <p:nvPr/>
          </p:nvSpPr>
          <p:spPr>
            <a:xfrm rot="-5400000">
              <a:off x="4917885" y="3408103"/>
              <a:ext cx="502110" cy="232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 to agreement</a:t>
              </a:r>
              <a:endParaRPr/>
            </a:p>
          </p:txBody>
        </p:sp>
        <p:sp>
          <p:nvSpPr>
            <p:cNvPr id="183" name="Google Shape;183;p10"/>
            <p:cNvSpPr txBox="1"/>
            <p:nvPr/>
          </p:nvSpPr>
          <p:spPr>
            <a:xfrm rot="-5400000">
              <a:off x="4916078" y="1427431"/>
              <a:ext cx="505725" cy="232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Far from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agreement</a:t>
              </a:r>
              <a:endParaRPr/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5391735" y="3834638"/>
              <a:ext cx="448131" cy="232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 to certainty</a:t>
              </a:r>
              <a:endParaRPr/>
            </a:p>
          </p:txBody>
        </p:sp>
        <p:sp>
          <p:nvSpPr>
            <p:cNvPr id="185" name="Google Shape;185;p10"/>
            <p:cNvSpPr txBox="1"/>
            <p:nvPr/>
          </p:nvSpPr>
          <p:spPr>
            <a:xfrm>
              <a:off x="7482423" y="3834638"/>
              <a:ext cx="447499" cy="232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Far from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certainty</a:t>
              </a:r>
              <a:endParaRPr/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6122827" y="3947046"/>
              <a:ext cx="946484" cy="135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6888140" y="1558182"/>
              <a:ext cx="557689" cy="15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CHAOS</a:t>
              </a:r>
              <a:endParaRPr/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5375256" y="2652168"/>
              <a:ext cx="902599" cy="15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Complicated</a:t>
              </a:r>
              <a:endParaRPr/>
            </a:p>
          </p:txBody>
        </p:sp>
        <p:sp>
          <p:nvSpPr>
            <p:cNvPr id="189" name="Google Shape;189;p10"/>
            <p:cNvSpPr txBox="1"/>
            <p:nvPr/>
          </p:nvSpPr>
          <p:spPr>
            <a:xfrm>
              <a:off x="6281972" y="3539160"/>
              <a:ext cx="902599" cy="15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Complicated</a:t>
              </a:r>
              <a:endParaRPr/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6470111" y="2596398"/>
              <a:ext cx="902599" cy="15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Complex </a:t>
              </a:r>
              <a:endParaRPr/>
            </a:p>
          </p:txBody>
        </p:sp>
        <p:sp>
          <p:nvSpPr>
            <p:cNvPr id="191" name="Google Shape;191;p10"/>
            <p:cNvSpPr txBox="1"/>
            <p:nvPr/>
          </p:nvSpPr>
          <p:spPr>
            <a:xfrm rot="-2849728">
              <a:off x="7083093" y="1918752"/>
              <a:ext cx="448131" cy="116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People </a:t>
              </a:r>
              <a:endParaRPr/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5737276" y="2274861"/>
              <a:ext cx="178558" cy="31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6504809" y="1984849"/>
              <a:ext cx="178558" cy="31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6643992" y="3208829"/>
              <a:ext cx="178558" cy="31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5" name="Google Shape;195;p10"/>
            <p:cNvSpPr txBox="1"/>
            <p:nvPr/>
          </p:nvSpPr>
          <p:spPr>
            <a:xfrm flipH="1">
              <a:off x="7376671" y="2021288"/>
              <a:ext cx="169049" cy="31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flipH="1">
              <a:off x="4479793" y="2867291"/>
              <a:ext cx="1814780" cy="1814780"/>
            </a:xfrm>
            <a:prstGeom prst="pie">
              <a:avLst>
                <a:gd fmla="val 10799997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"/>
            <p:cNvSpPr txBox="1"/>
            <p:nvPr/>
          </p:nvSpPr>
          <p:spPr>
            <a:xfrm>
              <a:off x="5508738" y="3539160"/>
              <a:ext cx="675801" cy="15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Simple </a:t>
              </a:r>
              <a:endParaRPr/>
            </a:p>
          </p:txBody>
        </p:sp>
        <p:sp>
          <p:nvSpPr>
            <p:cNvPr id="198" name="Google Shape;198;p10"/>
            <p:cNvSpPr txBox="1"/>
            <p:nvPr/>
          </p:nvSpPr>
          <p:spPr>
            <a:xfrm>
              <a:off x="5757359" y="3208829"/>
              <a:ext cx="178558" cy="31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 flipH="1">
              <a:off x="5335373" y="1175657"/>
              <a:ext cx="2640653" cy="2643308"/>
            </a:xfrm>
            <a:prstGeom prst="leftUpArrow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/>
        </p:nvSpPr>
        <p:spPr>
          <a:xfrm>
            <a:off x="507649" y="919439"/>
            <a:ext cx="3884964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DESARROLLO DE EQUIPO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equipos de proyecto se mueven a través de diferentes etapas de desarrollo.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entendimiento de la etapa del equipo en su desarrollo ayuda a los directores de proyecto a apoyar al equipo del proyecto y su crecimiento.</a:t>
            </a:r>
            <a:endParaRPr/>
          </a:p>
        </p:txBody>
      </p:sp>
      <p:sp>
        <p:nvSpPr>
          <p:cNvPr id="206" name="Google Shape;206;p1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/>
        </p:nvSpPr>
        <p:spPr>
          <a:xfrm>
            <a:off x="507649" y="919439"/>
            <a:ext cx="8168039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 MÉTODO?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método es un medio para lograr un efecto, salida, resultado o entregable del proyecto. Muchos de los métodos están relacionados con el propósito al que sirven, como la estimación o la recopilación de datos; y, por lo tanto, se presentan en un grupo. Otros están relacionados con el tipo de actividad que se realiza, como en los grupos de reuniones y los grupos de análisis. El contenido de esta sección no está diseñado para describir cómo llevar a cabo un método.</a:t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507266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8FC5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  <p:pic>
        <p:nvPicPr>
          <p:cNvPr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67" y="3327394"/>
            <a:ext cx="1053273" cy="7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/>
          <p:nvPr/>
        </p:nvSpPr>
        <p:spPr>
          <a:xfrm>
            <a:off x="1875683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/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577" y="3288601"/>
            <a:ext cx="427941" cy="86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/>
          <p:nvPr/>
        </p:nvSpPr>
        <p:spPr>
          <a:xfrm>
            <a:off x="3244100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8087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endParaRPr/>
          </a:p>
        </p:txBody>
      </p:sp>
      <p:pic>
        <p:nvPicPr>
          <p:cNvPr id="227" name="Google Shape;22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5773" y="3326218"/>
            <a:ext cx="1062577" cy="91957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/>
          <p:nvPr/>
        </p:nvSpPr>
        <p:spPr>
          <a:xfrm>
            <a:off x="4612517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00B1C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EXPERIMENTACIÓN</a:t>
            </a:r>
            <a:endParaRPr/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7415" y="3226039"/>
            <a:ext cx="651313" cy="101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/>
          <p:nvPr/>
        </p:nvSpPr>
        <p:spPr>
          <a:xfrm>
            <a:off x="5980934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FFBF0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DE RESULTADOS</a:t>
            </a:r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6644" y="3288601"/>
            <a:ext cx="714301" cy="95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/>
          <p:nvPr/>
        </p:nvSpPr>
        <p:spPr>
          <a:xfrm>
            <a:off x="7349350" y="2748315"/>
            <a:ext cx="1325925" cy="2361567"/>
          </a:xfrm>
          <a:prstGeom prst="roundRect">
            <a:avLst>
              <a:gd fmla="val 9192" name="adj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61592" y="3370927"/>
            <a:ext cx="603770" cy="8019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MÉTODOS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4"/>
          <p:cNvGrpSpPr/>
          <p:nvPr/>
        </p:nvGrpSpPr>
        <p:grpSpPr>
          <a:xfrm>
            <a:off x="641277" y="2327011"/>
            <a:ext cx="3405020" cy="2383302"/>
            <a:chOff x="356969" y="2327011"/>
            <a:chExt cx="3405020" cy="2383302"/>
          </a:xfrm>
        </p:grpSpPr>
        <p:sp>
          <p:nvSpPr>
            <p:cNvPr id="241" name="Google Shape;241;p14"/>
            <p:cNvSpPr/>
            <p:nvPr/>
          </p:nvSpPr>
          <p:spPr>
            <a:xfrm>
              <a:off x="692293" y="2327011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Análisis de alternativas.</a:t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692293" y="2669892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Análisis de supuestos y restricciones.</a:t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692293" y="3012463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Estudios comparativos.</a:t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692293" y="3369210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Análisis de tendencias.</a:t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92293" y="3725957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Análisis de justificación del negocio.</a:t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692293" y="4074970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Hoja de verificación.</a:t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692293" y="4415116"/>
              <a:ext cx="30696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Costo de la calidad.</a:t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56969" y="2327011"/>
              <a:ext cx="188465" cy="238330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MÉTODOS </a:t>
            </a:r>
            <a:endParaRPr/>
          </a:p>
        </p:txBody>
      </p:sp>
      <p:sp>
        <p:nvSpPr>
          <p:cNvPr id="250" name="Google Shape;250;p14"/>
          <p:cNvSpPr txBox="1"/>
          <p:nvPr/>
        </p:nvSpPr>
        <p:spPr>
          <a:xfrm>
            <a:off x="507649" y="919439"/>
            <a:ext cx="8168039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 Y ANÁLISIS DE DATOS 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métodos de recopilación y análisis de datos son utilizados para recopilar, valorar y evaluar datos e información con el fin de obtener una comprensión más profunda de una situación.</a:t>
            </a:r>
            <a:endParaRPr/>
          </a:p>
          <a:p>
            <a:pPr indent="-8731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 para la recopilación y análisis de datos:</a:t>
            </a:r>
            <a:endParaRPr/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13" y="2327011"/>
            <a:ext cx="4283074" cy="290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888" y="1911595"/>
            <a:ext cx="5003800" cy="332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MÉTODOS </a:t>
            </a: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507649" y="919439"/>
            <a:ext cx="816803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93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métodos de estimación son utilizados para desarrollar una aproximación del trabajo, tiempo o costos en un proyecto:</a:t>
            </a:r>
            <a:endParaRPr/>
          </a:p>
        </p:txBody>
      </p:sp>
      <p:grpSp>
        <p:nvGrpSpPr>
          <p:cNvPr id="260" name="Google Shape;260;p15"/>
          <p:cNvGrpSpPr/>
          <p:nvPr/>
        </p:nvGrpSpPr>
        <p:grpSpPr>
          <a:xfrm>
            <a:off x="641277" y="2080415"/>
            <a:ext cx="3405020" cy="3067888"/>
            <a:chOff x="356969" y="2080415"/>
            <a:chExt cx="3405020" cy="3067888"/>
          </a:xfrm>
        </p:grpSpPr>
        <p:grpSp>
          <p:nvGrpSpPr>
            <p:cNvPr id="261" name="Google Shape;261;p15"/>
            <p:cNvGrpSpPr/>
            <p:nvPr/>
          </p:nvGrpSpPr>
          <p:grpSpPr>
            <a:xfrm>
              <a:off x="692293" y="2080415"/>
              <a:ext cx="3069696" cy="3021304"/>
              <a:chOff x="1181148" y="2080415"/>
              <a:chExt cx="3069696" cy="3021304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1181148" y="2080415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Agrupamiento de afinidad.</a:t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1181148" y="2423296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análoga.</a:t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1181148" y="2765867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multipunto.</a:t>
                </a: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1181148" y="3122614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Punto de función.</a:t>
                </a: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181148" y="3479361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paramétrica.</a:t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181148" y="3828374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relativa.</a:t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1181148" y="4168520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puntual.</a:t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181148" y="4546129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Estimación por punto de historia.</a:t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1181148" y="4886275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1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Wideband Delphi.</a:t>
                </a:r>
                <a:endParaRPr/>
              </a:p>
            </p:txBody>
          </p:sp>
        </p:grpSp>
        <p:sp>
          <p:nvSpPr>
            <p:cNvPr id="271" name="Google Shape;271;p15"/>
            <p:cNvSpPr/>
            <p:nvPr/>
          </p:nvSpPr>
          <p:spPr>
            <a:xfrm>
              <a:off x="356969" y="2080415"/>
              <a:ext cx="188465" cy="306788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/>
        </p:nvSpPr>
        <p:spPr>
          <a:xfrm>
            <a:off x="507649" y="919439"/>
            <a:ext cx="7768055" cy="799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REUNIONES Y EVENTOS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un medio para involucrar al equipo del proyecto y a los otros interesados: </a:t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MÉTODOS </a:t>
            </a:r>
            <a:endParaRPr/>
          </a:p>
        </p:txBody>
      </p:sp>
      <p:grpSp>
        <p:nvGrpSpPr>
          <p:cNvPr id="279" name="Google Shape;279;p16"/>
          <p:cNvGrpSpPr/>
          <p:nvPr/>
        </p:nvGrpSpPr>
        <p:grpSpPr>
          <a:xfrm>
            <a:off x="641277" y="1737454"/>
            <a:ext cx="3405020" cy="3403164"/>
            <a:chOff x="356969" y="1737454"/>
            <a:chExt cx="3405020" cy="3403164"/>
          </a:xfrm>
        </p:grpSpPr>
        <p:grpSp>
          <p:nvGrpSpPr>
            <p:cNvPr id="280" name="Google Shape;280;p16"/>
            <p:cNvGrpSpPr/>
            <p:nvPr/>
          </p:nvGrpSpPr>
          <p:grpSpPr>
            <a:xfrm>
              <a:off x="692293" y="1737454"/>
              <a:ext cx="3069696" cy="3365433"/>
              <a:chOff x="1347244" y="1737454"/>
              <a:chExt cx="3069696" cy="3365433"/>
            </a:xfrm>
          </p:grpSpPr>
          <p:sp>
            <p:nvSpPr>
              <p:cNvPr id="281" name="Google Shape;281;p16"/>
              <p:cNvSpPr/>
              <p:nvPr/>
            </p:nvSpPr>
            <p:spPr>
              <a:xfrm>
                <a:off x="1347244" y="1737454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Revisión del proyecto.</a:t>
                </a: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1347244" y="2080335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Conferencia de oferentes.</a:t>
                </a: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1347244" y="2422906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Comité de control de cambios.</a:t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1347244" y="2779653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1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Daily Standup.</a:t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1347244" y="3136400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Planificación de la iteración.</a:t>
                </a: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1347244" y="3485413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Reunión de estatus.</a:t>
                </a: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1347244" y="3825559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Lanzamiento.</a:t>
                </a: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1347244" y="4203168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Reunión de lecciones aprendidas.</a:t>
                </a: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1347244" y="4543314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Reunión de planificación.</a:t>
                </a: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1347244" y="4887443"/>
                <a:ext cx="30696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Cierre del proyecto.</a:t>
                </a:r>
                <a:endParaRPr/>
              </a:p>
            </p:txBody>
          </p:sp>
        </p:grpSp>
        <p:sp>
          <p:nvSpPr>
            <p:cNvPr id="291" name="Google Shape;291;p16"/>
            <p:cNvSpPr/>
            <p:nvPr/>
          </p:nvSpPr>
          <p:spPr>
            <a:xfrm>
              <a:off x="356969" y="1737454"/>
              <a:ext cx="188465" cy="340316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0639" y="1737454"/>
            <a:ext cx="4995049" cy="349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ARTEFACTOS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sp>
        <p:nvSpPr>
          <p:cNvPr id="307" name="Google Shape;307;p18"/>
          <p:cNvSpPr txBox="1"/>
          <p:nvPr/>
        </p:nvSpPr>
        <p:spPr>
          <a:xfrm>
            <a:off x="507649" y="919439"/>
            <a:ext cx="8168039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 ARTEFACTO?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plantilla, documento, salida o entregable del proyecto.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descripciones se presentan a un alto nivel, ya que se espera que los directores de proyecto y/o los miembros del equipo de proyecto adapten el uso de estos artefactos a las necesidades de su proyecto concreto.</a:t>
            </a:r>
            <a:endParaRPr/>
          </a:p>
        </p:txBody>
      </p:sp>
      <p:grpSp>
        <p:nvGrpSpPr>
          <p:cNvPr id="308" name="Google Shape;308;p18"/>
          <p:cNvGrpSpPr/>
          <p:nvPr/>
        </p:nvGrpSpPr>
        <p:grpSpPr>
          <a:xfrm>
            <a:off x="945137" y="2921965"/>
            <a:ext cx="7253727" cy="1801717"/>
            <a:chOff x="945137" y="2867722"/>
            <a:chExt cx="7253727" cy="1801717"/>
          </a:xfrm>
        </p:grpSpPr>
        <p:grpSp>
          <p:nvGrpSpPr>
            <p:cNvPr id="309" name="Google Shape;309;p18"/>
            <p:cNvGrpSpPr/>
            <p:nvPr/>
          </p:nvGrpSpPr>
          <p:grpSpPr>
            <a:xfrm>
              <a:off x="945137" y="2867722"/>
              <a:ext cx="7253727" cy="1801717"/>
              <a:chOff x="591671" y="2666508"/>
              <a:chExt cx="7253727" cy="1801717"/>
            </a:xfrm>
          </p:grpSpPr>
          <p:grpSp>
            <p:nvGrpSpPr>
              <p:cNvPr id="310" name="Google Shape;310;p18"/>
              <p:cNvGrpSpPr/>
              <p:nvPr/>
            </p:nvGrpSpPr>
            <p:grpSpPr>
              <a:xfrm>
                <a:off x="591671" y="2666508"/>
                <a:ext cx="1229445" cy="1801717"/>
                <a:chOff x="591671" y="2666508"/>
                <a:chExt cx="1229445" cy="1801717"/>
              </a:xfrm>
            </p:grpSpPr>
            <p:sp>
              <p:nvSpPr>
                <p:cNvPr id="311" name="Google Shape;311;p18"/>
                <p:cNvSpPr txBox="1"/>
                <p:nvPr/>
              </p:nvSpPr>
              <p:spPr>
                <a:xfrm>
                  <a:off x="725109" y="4037338"/>
                  <a:ext cx="962569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 reporte de control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591671" y="2666508"/>
                  <a:ext cx="1229445" cy="1229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" name="Google Shape;313;p18"/>
              <p:cNvGrpSpPr/>
              <p:nvPr/>
            </p:nvGrpSpPr>
            <p:grpSpPr>
              <a:xfrm>
                <a:off x="2073676" y="2666508"/>
                <a:ext cx="1234033" cy="1801717"/>
                <a:chOff x="2037177" y="2666508"/>
                <a:chExt cx="1234033" cy="1801717"/>
              </a:xfrm>
            </p:grpSpPr>
            <p:sp>
              <p:nvSpPr>
                <p:cNvPr id="314" name="Google Shape;314;p18"/>
                <p:cNvSpPr txBox="1"/>
                <p:nvPr/>
              </p:nvSpPr>
              <p:spPr>
                <a:xfrm>
                  <a:off x="2037177" y="4037338"/>
                  <a:ext cx="1234033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Una</a:t>
                  </a:r>
                  <a:b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</a:b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aplicación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8"/>
                <p:cNvSpPr/>
                <p:nvPr/>
              </p:nvSpPr>
              <p:spPr>
                <a:xfrm>
                  <a:off x="2039471" y="2666508"/>
                  <a:ext cx="1229445" cy="1229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" name="Google Shape;316;p18"/>
              <p:cNvGrpSpPr/>
              <p:nvPr/>
            </p:nvGrpSpPr>
            <p:grpSpPr>
              <a:xfrm>
                <a:off x="3560269" y="2666508"/>
                <a:ext cx="1229445" cy="1801717"/>
                <a:chOff x="3487271" y="2666508"/>
                <a:chExt cx="1229445" cy="1801717"/>
              </a:xfrm>
            </p:grpSpPr>
            <p:sp>
              <p:nvSpPr>
                <p:cNvPr id="317" name="Google Shape;317;p18"/>
                <p:cNvSpPr txBox="1"/>
                <p:nvPr/>
              </p:nvSpPr>
              <p:spPr>
                <a:xfrm>
                  <a:off x="3514451" y="4037338"/>
                  <a:ext cx="117508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Una presentación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8"/>
                <p:cNvSpPr/>
                <p:nvPr/>
              </p:nvSpPr>
              <p:spPr>
                <a:xfrm>
                  <a:off x="3487271" y="2666508"/>
                  <a:ext cx="1229445" cy="1229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" name="Google Shape;319;p18"/>
              <p:cNvGrpSpPr/>
              <p:nvPr/>
            </p:nvGrpSpPr>
            <p:grpSpPr>
              <a:xfrm>
                <a:off x="5042274" y="2666508"/>
                <a:ext cx="1229445" cy="1801717"/>
                <a:chOff x="4932777" y="2666508"/>
                <a:chExt cx="1229445" cy="1801717"/>
              </a:xfrm>
            </p:grpSpPr>
            <p:sp>
              <p:nvSpPr>
                <p:cNvPr id="320" name="Google Shape;320;p18"/>
                <p:cNvSpPr txBox="1"/>
                <p:nvPr/>
              </p:nvSpPr>
              <p:spPr>
                <a:xfrm>
                  <a:off x="5011122" y="4037338"/>
                  <a:ext cx="1072754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 informe financiero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8"/>
                <p:cNvSpPr/>
                <p:nvPr/>
              </p:nvSpPr>
              <p:spPr>
                <a:xfrm>
                  <a:off x="4932777" y="2666508"/>
                  <a:ext cx="1229445" cy="1229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2" name="Google Shape;322;p18"/>
              <p:cNvGrpSpPr/>
              <p:nvPr/>
            </p:nvGrpSpPr>
            <p:grpSpPr>
              <a:xfrm>
                <a:off x="6524278" y="2666508"/>
                <a:ext cx="1321120" cy="1801717"/>
                <a:chOff x="6378282" y="2666508"/>
                <a:chExt cx="1321120" cy="1801717"/>
              </a:xfrm>
            </p:grpSpPr>
            <p:sp>
              <p:nvSpPr>
                <p:cNvPr id="323" name="Google Shape;323;p18"/>
                <p:cNvSpPr txBox="1"/>
                <p:nvPr/>
              </p:nvSpPr>
              <p:spPr>
                <a:xfrm>
                  <a:off x="6378282" y="4037338"/>
                  <a:ext cx="1321120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</a:t>
                  </a:r>
                  <a:b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</a:br>
                  <a:r>
                    <a:rPr b="1" lang="es-PE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cronograma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18"/>
                <p:cNvSpPr/>
                <p:nvPr/>
              </p:nvSpPr>
              <p:spPr>
                <a:xfrm>
                  <a:off x="6424120" y="2666508"/>
                  <a:ext cx="1229445" cy="1229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25" name="Google Shape;32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1377" y="3082849"/>
              <a:ext cx="586273" cy="80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4109" y="3074978"/>
              <a:ext cx="820430" cy="820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2825" y="3083489"/>
              <a:ext cx="846142" cy="803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6057" y="3123162"/>
              <a:ext cx="820111" cy="724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48604" y="3082067"/>
              <a:ext cx="781317" cy="8062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9"/>
          <p:cNvGrpSpPr/>
          <p:nvPr/>
        </p:nvGrpSpPr>
        <p:grpSpPr>
          <a:xfrm>
            <a:off x="4518330" y="2075678"/>
            <a:ext cx="4160875" cy="3147975"/>
            <a:chOff x="4510646" y="1261174"/>
            <a:chExt cx="4160875" cy="3147975"/>
          </a:xfrm>
        </p:grpSpPr>
        <p:sp>
          <p:nvSpPr>
            <p:cNvPr id="336" name="Google Shape;336;p19"/>
            <p:cNvSpPr/>
            <p:nvPr/>
          </p:nvSpPr>
          <p:spPr>
            <a:xfrm>
              <a:off x="4510646" y="1261174"/>
              <a:ext cx="808075" cy="2298110"/>
            </a:xfrm>
            <a:prstGeom prst="roundRect">
              <a:avLst>
                <a:gd fmla="val 9487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Socios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Clave</a:t>
              </a:r>
              <a:endParaRPr/>
            </a:p>
          </p:txBody>
        </p:sp>
        <p:grpSp>
          <p:nvGrpSpPr>
            <p:cNvPr id="337" name="Google Shape;337;p19"/>
            <p:cNvGrpSpPr/>
            <p:nvPr/>
          </p:nvGrpSpPr>
          <p:grpSpPr>
            <a:xfrm>
              <a:off x="5348846" y="1261174"/>
              <a:ext cx="808075" cy="2298110"/>
              <a:chOff x="5361249" y="1261174"/>
              <a:chExt cx="808075" cy="2298110"/>
            </a:xfrm>
          </p:grpSpPr>
          <p:sp>
            <p:nvSpPr>
              <p:cNvPr id="338" name="Google Shape;338;p19"/>
              <p:cNvSpPr/>
              <p:nvPr/>
            </p:nvSpPr>
            <p:spPr>
              <a:xfrm>
                <a:off x="5361249" y="1261174"/>
                <a:ext cx="808075" cy="1127791"/>
              </a:xfrm>
              <a:prstGeom prst="roundRect">
                <a:avLst>
                  <a:gd fmla="val 9487" name="adj"/>
                </a:avLst>
              </a:prstGeom>
              <a:solidFill>
                <a:srgbClr val="FE782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Actividades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Clave</a:t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5361249" y="2431493"/>
                <a:ext cx="808075" cy="1127791"/>
              </a:xfrm>
              <a:prstGeom prst="roundRect">
                <a:avLst>
                  <a:gd fmla="val 9487" name="adj"/>
                </a:avLst>
              </a:prstGeom>
              <a:solidFill>
                <a:srgbClr val="EE463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Recursos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Clave</a:t>
                </a:r>
                <a:endParaRPr/>
              </a:p>
            </p:txBody>
          </p:sp>
        </p:grpSp>
        <p:sp>
          <p:nvSpPr>
            <p:cNvPr id="340" name="Google Shape;340;p19"/>
            <p:cNvSpPr/>
            <p:nvPr/>
          </p:nvSpPr>
          <p:spPr>
            <a:xfrm>
              <a:off x="6187046" y="1261174"/>
              <a:ext cx="808075" cy="2298110"/>
            </a:xfrm>
            <a:prstGeom prst="roundRect">
              <a:avLst>
                <a:gd fmla="val 9487" name="adj"/>
              </a:avLst>
            </a:prstGeom>
            <a:solidFill>
              <a:srgbClr val="8087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Propuestas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Valor</a:t>
              </a:r>
              <a:endParaRPr/>
            </a:p>
          </p:txBody>
        </p:sp>
        <p:grpSp>
          <p:nvGrpSpPr>
            <p:cNvPr id="341" name="Google Shape;341;p19"/>
            <p:cNvGrpSpPr/>
            <p:nvPr/>
          </p:nvGrpSpPr>
          <p:grpSpPr>
            <a:xfrm>
              <a:off x="7025246" y="1261174"/>
              <a:ext cx="808075" cy="2298110"/>
              <a:chOff x="7034105" y="1261174"/>
              <a:chExt cx="808075" cy="2298110"/>
            </a:xfrm>
          </p:grpSpPr>
          <p:sp>
            <p:nvSpPr>
              <p:cNvPr id="342" name="Google Shape;342;p19"/>
              <p:cNvSpPr/>
              <p:nvPr/>
            </p:nvSpPr>
            <p:spPr>
              <a:xfrm>
                <a:off x="7034105" y="1261174"/>
                <a:ext cx="808075" cy="1127791"/>
              </a:xfrm>
              <a:prstGeom prst="roundRect">
                <a:avLst>
                  <a:gd fmla="val 9487" name="adj"/>
                </a:avLst>
              </a:prstGeom>
              <a:solidFill>
                <a:srgbClr val="8FC53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Relación con Clientes</a:t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034105" y="2431493"/>
                <a:ext cx="808075" cy="1127791"/>
              </a:xfrm>
              <a:prstGeom prst="roundRect">
                <a:avLst>
                  <a:gd fmla="val 9487" name="adj"/>
                </a:avLst>
              </a:prstGeom>
              <a:solidFill>
                <a:srgbClr val="00B1C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0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Canales</a:t>
                </a:r>
                <a:endParaRPr/>
              </a:p>
            </p:txBody>
          </p:sp>
        </p:grpSp>
        <p:sp>
          <p:nvSpPr>
            <p:cNvPr id="344" name="Google Shape;344;p19"/>
            <p:cNvSpPr/>
            <p:nvPr/>
          </p:nvSpPr>
          <p:spPr>
            <a:xfrm>
              <a:off x="7863446" y="1261174"/>
              <a:ext cx="808075" cy="2298110"/>
            </a:xfrm>
            <a:prstGeom prst="roundRect">
              <a:avLst>
                <a:gd fmla="val 948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Segmentos</a:t>
              </a:r>
              <a:b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Clientes</a:t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4510646" y="3579810"/>
              <a:ext cx="2076893" cy="829339"/>
            </a:xfrm>
            <a:prstGeom prst="roundRect">
              <a:avLst>
                <a:gd fmla="val 9487" name="adj"/>
              </a:avLst>
            </a:prstGeom>
            <a:solidFill>
              <a:srgbClr val="1092C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Estructuras de Costos</a:t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6615953" y="3579810"/>
              <a:ext cx="2055568" cy="829339"/>
            </a:xfrm>
            <a:prstGeom prst="roundRect">
              <a:avLst>
                <a:gd fmla="val 9487" name="adj"/>
              </a:avLst>
            </a:prstGeom>
            <a:solidFill>
              <a:srgbClr val="20658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Fuentes de Ingresos</a:t>
              </a:r>
              <a:endParaRPr/>
            </a:p>
          </p:txBody>
        </p:sp>
      </p:grpSp>
      <p:sp>
        <p:nvSpPr>
          <p:cNvPr id="347" name="Google Shape;347;p19"/>
          <p:cNvSpPr txBox="1"/>
          <p:nvPr/>
        </p:nvSpPr>
        <p:spPr>
          <a:xfrm>
            <a:off x="507650" y="919439"/>
            <a:ext cx="8168038" cy="927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ARTEFACTOS DE ESTRATEGIA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Desarrollados al comienzo de un proyecto y normalmente no cambian, aunque pueden ser revisados a lo largo del proyecto:</a:t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grpSp>
        <p:nvGrpSpPr>
          <p:cNvPr id="349" name="Google Shape;349;p19"/>
          <p:cNvGrpSpPr/>
          <p:nvPr/>
        </p:nvGrpSpPr>
        <p:grpSpPr>
          <a:xfrm>
            <a:off x="421201" y="2228500"/>
            <a:ext cx="3645974" cy="2584493"/>
            <a:chOff x="421201" y="2228500"/>
            <a:chExt cx="3645974" cy="2584493"/>
          </a:xfrm>
        </p:grpSpPr>
        <p:cxnSp>
          <p:nvCxnSpPr>
            <p:cNvPr id="350" name="Google Shape;350;p19"/>
            <p:cNvCxnSpPr/>
            <p:nvPr/>
          </p:nvCxnSpPr>
          <p:spPr>
            <a:xfrm>
              <a:off x="980401" y="2389734"/>
              <a:ext cx="0" cy="2232000"/>
            </a:xfrm>
            <a:prstGeom prst="straightConnector1">
              <a:avLst/>
            </a:prstGeom>
            <a:noFill/>
            <a:ln cap="flat" cmpd="sng" w="1270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51" name="Google Shape;351;p19"/>
            <p:cNvGrpSpPr/>
            <p:nvPr/>
          </p:nvGrpSpPr>
          <p:grpSpPr>
            <a:xfrm>
              <a:off x="424376" y="2228500"/>
              <a:ext cx="3642799" cy="369332"/>
              <a:chOff x="424376" y="2274604"/>
              <a:chExt cx="3642799" cy="369332"/>
            </a:xfrm>
          </p:grpSpPr>
          <p:sp>
            <p:nvSpPr>
              <p:cNvPr id="352" name="Google Shape;352;p19"/>
              <p:cNvSpPr/>
              <p:nvPr/>
            </p:nvSpPr>
            <p:spPr>
              <a:xfrm>
                <a:off x="1257033" y="2351548"/>
                <a:ext cx="281014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Caso de negocio.</a:t>
                </a:r>
                <a:endParaRPr/>
              </a:p>
            </p:txBody>
          </p:sp>
          <p:grpSp>
            <p:nvGrpSpPr>
              <p:cNvPr id="353" name="Google Shape;353;p19"/>
              <p:cNvGrpSpPr/>
              <p:nvPr/>
            </p:nvGrpSpPr>
            <p:grpSpPr>
              <a:xfrm>
                <a:off x="424376" y="2274604"/>
                <a:ext cx="626421" cy="369332"/>
                <a:chOff x="424376" y="2274604"/>
                <a:chExt cx="626421" cy="369332"/>
              </a:xfrm>
            </p:grpSpPr>
            <p:sp>
              <p:nvSpPr>
                <p:cNvPr id="354" name="Google Shape;354;p19"/>
                <p:cNvSpPr/>
                <p:nvPr/>
              </p:nvSpPr>
              <p:spPr>
                <a:xfrm>
                  <a:off x="424376" y="2274604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01</a:t>
                  </a:r>
                  <a:endParaRPr b="1" sz="24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5" name="Google Shape;355;p19"/>
                <p:cNvGrpSpPr/>
                <p:nvPr/>
              </p:nvGrpSpPr>
              <p:grpSpPr>
                <a:xfrm>
                  <a:off x="910005" y="2378643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56" name="Google Shape;356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58" name="Google Shape;358;p19"/>
            <p:cNvGrpSpPr/>
            <p:nvPr/>
          </p:nvGrpSpPr>
          <p:grpSpPr>
            <a:xfrm>
              <a:off x="424376" y="2671532"/>
              <a:ext cx="3642799" cy="369332"/>
              <a:chOff x="424376" y="2722420"/>
              <a:chExt cx="3642799" cy="369332"/>
            </a:xfrm>
          </p:grpSpPr>
          <p:sp>
            <p:nvSpPr>
              <p:cNvPr id="359" name="Google Shape;359;p19"/>
              <p:cNvSpPr/>
              <p:nvPr/>
            </p:nvSpPr>
            <p:spPr>
              <a:xfrm>
                <a:off x="1257033" y="2799364"/>
                <a:ext cx="281014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Lienzo de modelo de negocio.</a:t>
                </a:r>
                <a:endParaRPr/>
              </a:p>
            </p:txBody>
          </p:sp>
          <p:grpSp>
            <p:nvGrpSpPr>
              <p:cNvPr id="360" name="Google Shape;360;p19"/>
              <p:cNvGrpSpPr/>
              <p:nvPr/>
            </p:nvGrpSpPr>
            <p:grpSpPr>
              <a:xfrm>
                <a:off x="424376" y="2722420"/>
                <a:ext cx="626421" cy="369332"/>
                <a:chOff x="424376" y="2707827"/>
                <a:chExt cx="626421" cy="369332"/>
              </a:xfrm>
            </p:grpSpPr>
            <p:sp>
              <p:nvSpPr>
                <p:cNvPr id="361" name="Google Shape;361;p19"/>
                <p:cNvSpPr/>
                <p:nvPr/>
              </p:nvSpPr>
              <p:spPr>
                <a:xfrm>
                  <a:off x="424376" y="2707827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02</a:t>
                  </a:r>
                  <a:endParaRPr b="1" sz="24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2" name="Google Shape;362;p19"/>
                <p:cNvGrpSpPr/>
                <p:nvPr/>
              </p:nvGrpSpPr>
              <p:grpSpPr>
                <a:xfrm>
                  <a:off x="910005" y="2808921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63" name="Google Shape;363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65" name="Google Shape;365;p19"/>
            <p:cNvGrpSpPr/>
            <p:nvPr/>
          </p:nvGrpSpPr>
          <p:grpSpPr>
            <a:xfrm>
              <a:off x="424376" y="3114564"/>
              <a:ext cx="3642799" cy="369332"/>
              <a:chOff x="424376" y="3170236"/>
              <a:chExt cx="3642799" cy="369332"/>
            </a:xfrm>
          </p:grpSpPr>
          <p:sp>
            <p:nvSpPr>
              <p:cNvPr id="366" name="Google Shape;366;p19"/>
              <p:cNvSpPr/>
              <p:nvPr/>
            </p:nvSpPr>
            <p:spPr>
              <a:xfrm>
                <a:off x="1257033" y="3247180"/>
                <a:ext cx="281014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Informe del proyecto.</a:t>
                </a:r>
                <a:endParaRPr/>
              </a:p>
            </p:txBody>
          </p:sp>
          <p:grpSp>
            <p:nvGrpSpPr>
              <p:cNvPr id="367" name="Google Shape;367;p19"/>
              <p:cNvGrpSpPr/>
              <p:nvPr/>
            </p:nvGrpSpPr>
            <p:grpSpPr>
              <a:xfrm>
                <a:off x="424376" y="3170236"/>
                <a:ext cx="626421" cy="369332"/>
                <a:chOff x="424376" y="3157811"/>
                <a:chExt cx="626421" cy="369332"/>
              </a:xfrm>
            </p:grpSpPr>
            <p:sp>
              <p:nvSpPr>
                <p:cNvPr id="368" name="Google Shape;368;p19"/>
                <p:cNvSpPr/>
                <p:nvPr/>
              </p:nvSpPr>
              <p:spPr>
                <a:xfrm>
                  <a:off x="424376" y="3157811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03</a:t>
                  </a:r>
                  <a:endParaRPr b="1" sz="28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9" name="Google Shape;369;p19"/>
                <p:cNvGrpSpPr/>
                <p:nvPr/>
              </p:nvGrpSpPr>
              <p:grpSpPr>
                <a:xfrm>
                  <a:off x="910005" y="3248556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70" name="Google Shape;370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72" name="Google Shape;372;p19"/>
            <p:cNvGrpSpPr/>
            <p:nvPr/>
          </p:nvGrpSpPr>
          <p:grpSpPr>
            <a:xfrm>
              <a:off x="426703" y="3557596"/>
              <a:ext cx="3640472" cy="369332"/>
              <a:chOff x="426703" y="3615973"/>
              <a:chExt cx="3640472" cy="369332"/>
            </a:xfrm>
          </p:grpSpPr>
          <p:sp>
            <p:nvSpPr>
              <p:cNvPr id="373" name="Google Shape;373;p19"/>
              <p:cNvSpPr/>
              <p:nvPr/>
            </p:nvSpPr>
            <p:spPr>
              <a:xfrm>
                <a:off x="1257033" y="3692917"/>
                <a:ext cx="281014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Acta de constitución del proyecto.</a:t>
                </a:r>
                <a:endParaRPr/>
              </a:p>
            </p:txBody>
          </p:sp>
          <p:grpSp>
            <p:nvGrpSpPr>
              <p:cNvPr id="374" name="Google Shape;374;p19"/>
              <p:cNvGrpSpPr/>
              <p:nvPr/>
            </p:nvGrpSpPr>
            <p:grpSpPr>
              <a:xfrm>
                <a:off x="426703" y="3615973"/>
                <a:ext cx="624094" cy="369332"/>
                <a:chOff x="426703" y="3612430"/>
                <a:chExt cx="624094" cy="36933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426703" y="3612430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04</a:t>
                  </a:r>
                  <a:endParaRPr b="1" sz="28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6" name="Google Shape;376;p19"/>
                <p:cNvGrpSpPr/>
                <p:nvPr/>
              </p:nvGrpSpPr>
              <p:grpSpPr>
                <a:xfrm>
                  <a:off x="910005" y="3715894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77" name="Google Shape;377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79" name="Google Shape;379;p19"/>
            <p:cNvGrpSpPr/>
            <p:nvPr/>
          </p:nvGrpSpPr>
          <p:grpSpPr>
            <a:xfrm>
              <a:off x="421201" y="4000628"/>
              <a:ext cx="3645972" cy="369332"/>
              <a:chOff x="421201" y="4052869"/>
              <a:chExt cx="3645972" cy="369332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1257032" y="4129813"/>
                <a:ext cx="281014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Declaración de la visión del proyecto.</a:t>
                </a:r>
                <a:endParaRPr/>
              </a:p>
            </p:txBody>
          </p:sp>
          <p:grpSp>
            <p:nvGrpSpPr>
              <p:cNvPr id="381" name="Google Shape;381;p19"/>
              <p:cNvGrpSpPr/>
              <p:nvPr/>
            </p:nvGrpSpPr>
            <p:grpSpPr>
              <a:xfrm>
                <a:off x="421201" y="4052869"/>
                <a:ext cx="629596" cy="369332"/>
                <a:chOff x="421201" y="4864656"/>
                <a:chExt cx="629596" cy="369332"/>
              </a:xfrm>
            </p:grpSpPr>
            <p:sp>
              <p:nvSpPr>
                <p:cNvPr id="382" name="Google Shape;382;p19"/>
                <p:cNvSpPr/>
                <p:nvPr/>
              </p:nvSpPr>
              <p:spPr>
                <a:xfrm>
                  <a:off x="421201" y="4864656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05</a:t>
                  </a:r>
                  <a:endParaRPr b="1" sz="28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3" name="Google Shape;383;p19"/>
                <p:cNvGrpSpPr/>
                <p:nvPr/>
              </p:nvGrpSpPr>
              <p:grpSpPr>
                <a:xfrm>
                  <a:off x="910005" y="4966493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84" name="Google Shape;384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6" name="Google Shape;386;p19"/>
            <p:cNvGrpSpPr/>
            <p:nvPr/>
          </p:nvGrpSpPr>
          <p:grpSpPr>
            <a:xfrm>
              <a:off x="421201" y="4443661"/>
              <a:ext cx="3645972" cy="369332"/>
              <a:chOff x="421201" y="4489765"/>
              <a:chExt cx="3645972" cy="369332"/>
            </a:xfrm>
          </p:grpSpPr>
          <p:sp>
            <p:nvSpPr>
              <p:cNvPr id="387" name="Google Shape;387;p19"/>
              <p:cNvSpPr/>
              <p:nvPr/>
            </p:nvSpPr>
            <p:spPr>
              <a:xfrm>
                <a:off x="1257032" y="4566709"/>
                <a:ext cx="281014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1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s-PE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Hoja de Ruta.</a:t>
                </a:r>
                <a:endParaRPr/>
              </a:p>
            </p:txBody>
          </p:sp>
          <p:grpSp>
            <p:nvGrpSpPr>
              <p:cNvPr id="388" name="Google Shape;388;p19"/>
              <p:cNvGrpSpPr/>
              <p:nvPr/>
            </p:nvGrpSpPr>
            <p:grpSpPr>
              <a:xfrm>
                <a:off x="421201" y="4489765"/>
                <a:ext cx="629596" cy="369332"/>
                <a:chOff x="421201" y="4864656"/>
                <a:chExt cx="629596" cy="369332"/>
              </a:xfrm>
            </p:grpSpPr>
            <p:sp>
              <p:nvSpPr>
                <p:cNvPr id="389" name="Google Shape;389;p19"/>
                <p:cNvSpPr/>
                <p:nvPr/>
              </p:nvSpPr>
              <p:spPr>
                <a:xfrm>
                  <a:off x="421201" y="4864656"/>
                  <a:ext cx="4008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-PE" sz="2400">
                      <a:solidFill>
                        <a:srgbClr val="01B1C3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06</a:t>
                  </a:r>
                  <a:endParaRPr b="1" sz="2800">
                    <a:solidFill>
                      <a:srgbClr val="01B1C3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0" name="Google Shape;390;p19"/>
                <p:cNvGrpSpPr/>
                <p:nvPr/>
              </p:nvGrpSpPr>
              <p:grpSpPr>
                <a:xfrm>
                  <a:off x="910005" y="4966493"/>
                  <a:ext cx="140792" cy="140258"/>
                  <a:chOff x="3427964" y="2244682"/>
                  <a:chExt cx="225891" cy="225034"/>
                </a:xfrm>
              </p:grpSpPr>
              <p:sp>
                <p:nvSpPr>
                  <p:cNvPr id="391" name="Google Shape;391;p19"/>
                  <p:cNvSpPr/>
                  <p:nvPr/>
                </p:nvSpPr>
                <p:spPr>
                  <a:xfrm>
                    <a:off x="3427964" y="2244682"/>
                    <a:ext cx="225891" cy="225034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rgbClr val="01B1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" name="Google Shape;392;p19"/>
                  <p:cNvSpPr/>
                  <p:nvPr/>
                </p:nvSpPr>
                <p:spPr>
                  <a:xfrm>
                    <a:off x="3482167" y="2298680"/>
                    <a:ext cx="117483" cy="117037"/>
                  </a:xfrm>
                  <a:prstGeom prst="ellipse">
                    <a:avLst/>
                  </a:prstGeom>
                  <a:solidFill>
                    <a:srgbClr val="01B1C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 txBox="1"/>
          <p:nvPr/>
        </p:nvSpPr>
        <p:spPr>
          <a:xfrm>
            <a:off x="507649" y="919439"/>
            <a:ext cx="3884964" cy="1012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BITÁCORAS Y REGISTROS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utilizan para documentar los aspectos en continua evolución del proyecto. Son actualizados a lo largo del proyecto.</a:t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cxnSp>
        <p:nvCxnSpPr>
          <p:cNvPr id="400" name="Google Shape;400;p20"/>
          <p:cNvCxnSpPr/>
          <p:nvPr/>
        </p:nvCxnSpPr>
        <p:spPr>
          <a:xfrm>
            <a:off x="980401" y="2120794"/>
            <a:ext cx="0" cy="29520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20"/>
          <p:cNvSpPr/>
          <p:nvPr/>
        </p:nvSpPr>
        <p:spPr>
          <a:xfrm>
            <a:off x="1253858" y="2082608"/>
            <a:ext cx="28101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supuestos.</a:t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421201" y="2005664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1253858" y="2496031"/>
            <a:ext cx="28101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 de trabajo pendiente.</a:t>
            </a: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421201" y="2419087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1253858" y="2909454"/>
            <a:ext cx="28101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cambios.</a:t>
            </a:r>
            <a:endParaRPr/>
          </a:p>
        </p:txBody>
      </p:sp>
      <p:sp>
        <p:nvSpPr>
          <p:cNvPr id="406" name="Google Shape;406;p20"/>
          <p:cNvSpPr/>
          <p:nvPr/>
        </p:nvSpPr>
        <p:spPr>
          <a:xfrm>
            <a:off x="421201" y="2832510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1251531" y="3322877"/>
            <a:ext cx="28101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incidentes.</a:t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421201" y="324593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1257032" y="3736300"/>
            <a:ext cx="281014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lecciones aprendidas.</a:t>
            </a:r>
            <a:endParaRPr/>
          </a:p>
        </p:txBody>
      </p:sp>
      <p:sp>
        <p:nvSpPr>
          <p:cNvPr id="410" name="Google Shape;410;p20"/>
          <p:cNvSpPr/>
          <p:nvPr/>
        </p:nvSpPr>
        <p:spPr>
          <a:xfrm>
            <a:off x="421201" y="365935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1257032" y="4149723"/>
            <a:ext cx="281014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pendiente ajustado al riesgo.</a:t>
            </a: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421201" y="407277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1257032" y="4563146"/>
            <a:ext cx="281014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riesgos.</a:t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421201" y="448620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1257032" y="4976572"/>
            <a:ext cx="281014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interesados.</a:t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421201" y="489962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20"/>
          <p:cNvGrpSpPr/>
          <p:nvPr/>
        </p:nvGrpSpPr>
        <p:grpSpPr>
          <a:xfrm>
            <a:off x="906830" y="2109703"/>
            <a:ext cx="140792" cy="140258"/>
            <a:chOff x="3427964" y="2244682"/>
            <a:chExt cx="225891" cy="225034"/>
          </a:xfrm>
        </p:grpSpPr>
        <p:sp>
          <p:nvSpPr>
            <p:cNvPr id="418" name="Google Shape;418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0"/>
          <p:cNvGrpSpPr/>
          <p:nvPr/>
        </p:nvGrpSpPr>
        <p:grpSpPr>
          <a:xfrm>
            <a:off x="906830" y="2520181"/>
            <a:ext cx="140792" cy="140258"/>
            <a:chOff x="3427964" y="2244682"/>
            <a:chExt cx="225891" cy="225034"/>
          </a:xfrm>
        </p:grpSpPr>
        <p:sp>
          <p:nvSpPr>
            <p:cNvPr id="421" name="Google Shape;421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0"/>
          <p:cNvGrpSpPr/>
          <p:nvPr/>
        </p:nvGrpSpPr>
        <p:grpSpPr>
          <a:xfrm>
            <a:off x="906830" y="2923255"/>
            <a:ext cx="140792" cy="140258"/>
            <a:chOff x="3427964" y="2244682"/>
            <a:chExt cx="225891" cy="225034"/>
          </a:xfrm>
        </p:grpSpPr>
        <p:sp>
          <p:nvSpPr>
            <p:cNvPr id="424" name="Google Shape;424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20"/>
          <p:cNvGrpSpPr/>
          <p:nvPr/>
        </p:nvGrpSpPr>
        <p:grpSpPr>
          <a:xfrm>
            <a:off x="904503" y="3349397"/>
            <a:ext cx="140792" cy="140258"/>
            <a:chOff x="3427964" y="2244682"/>
            <a:chExt cx="225891" cy="225034"/>
          </a:xfrm>
        </p:grpSpPr>
        <p:sp>
          <p:nvSpPr>
            <p:cNvPr id="427" name="Google Shape;427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0"/>
          <p:cNvGrpSpPr/>
          <p:nvPr/>
        </p:nvGrpSpPr>
        <p:grpSpPr>
          <a:xfrm>
            <a:off x="910005" y="3761193"/>
            <a:ext cx="140792" cy="140258"/>
            <a:chOff x="3427964" y="2244682"/>
            <a:chExt cx="225891" cy="225034"/>
          </a:xfrm>
        </p:grpSpPr>
        <p:sp>
          <p:nvSpPr>
            <p:cNvPr id="430" name="Google Shape;430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0"/>
          <p:cNvGrpSpPr/>
          <p:nvPr/>
        </p:nvGrpSpPr>
        <p:grpSpPr>
          <a:xfrm>
            <a:off x="910005" y="4174616"/>
            <a:ext cx="140792" cy="140258"/>
            <a:chOff x="3427964" y="2244682"/>
            <a:chExt cx="225891" cy="225034"/>
          </a:xfrm>
        </p:grpSpPr>
        <p:sp>
          <p:nvSpPr>
            <p:cNvPr id="433" name="Google Shape;433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0"/>
          <p:cNvGrpSpPr/>
          <p:nvPr/>
        </p:nvGrpSpPr>
        <p:grpSpPr>
          <a:xfrm>
            <a:off x="910005" y="4588039"/>
            <a:ext cx="140792" cy="140258"/>
            <a:chOff x="3427964" y="2244682"/>
            <a:chExt cx="225891" cy="225034"/>
          </a:xfrm>
        </p:grpSpPr>
        <p:sp>
          <p:nvSpPr>
            <p:cNvPr id="436" name="Google Shape;436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20"/>
          <p:cNvGrpSpPr/>
          <p:nvPr/>
        </p:nvGrpSpPr>
        <p:grpSpPr>
          <a:xfrm>
            <a:off x="910005" y="5001465"/>
            <a:ext cx="140792" cy="140258"/>
            <a:chOff x="3427964" y="2244682"/>
            <a:chExt cx="225891" cy="225034"/>
          </a:xfrm>
        </p:grpSpPr>
        <p:sp>
          <p:nvSpPr>
            <p:cNvPr id="439" name="Google Shape;439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1" name="Google Shape;4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0"/>
            <a:ext cx="4392612" cy="572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 txBox="1"/>
          <p:nvPr/>
        </p:nvSpPr>
        <p:spPr>
          <a:xfrm>
            <a:off x="507649" y="919439"/>
            <a:ext cx="3884964" cy="1012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Describen los aspectos individuales de un proyecto y/o combinan toda esa información en un plan global.</a:t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1122831" y="2164122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control de cambios.</a:t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349558" y="2131205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21"/>
          <p:cNvCxnSpPr>
            <a:endCxn id="451" idx="4"/>
          </p:cNvCxnSpPr>
          <p:nvPr/>
        </p:nvCxnSpPr>
        <p:spPr>
          <a:xfrm>
            <a:off x="904379" y="2222046"/>
            <a:ext cx="0" cy="28989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21"/>
          <p:cNvSpPr/>
          <p:nvPr/>
        </p:nvSpPr>
        <p:spPr>
          <a:xfrm>
            <a:off x="1122831" y="2507003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las comunicaciones.</a:t>
            </a:r>
            <a:endParaRPr/>
          </a:p>
        </p:txBody>
      </p:sp>
      <p:sp>
        <p:nvSpPr>
          <p:cNvPr id="453" name="Google Shape;453;p21"/>
          <p:cNvSpPr/>
          <p:nvPr/>
        </p:nvSpPr>
        <p:spPr>
          <a:xfrm>
            <a:off x="1122831" y="2849574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los costos.</a:t>
            </a:r>
            <a:endParaRPr/>
          </a:p>
        </p:txBody>
      </p:sp>
      <p:grpSp>
        <p:nvGrpSpPr>
          <p:cNvPr id="454" name="Google Shape;454;p21"/>
          <p:cNvGrpSpPr/>
          <p:nvPr/>
        </p:nvGrpSpPr>
        <p:grpSpPr>
          <a:xfrm>
            <a:off x="833984" y="2200112"/>
            <a:ext cx="140792" cy="140258"/>
            <a:chOff x="3427964" y="2244682"/>
            <a:chExt cx="225891" cy="225034"/>
          </a:xfrm>
        </p:grpSpPr>
        <p:sp>
          <p:nvSpPr>
            <p:cNvPr id="455" name="Google Shape;455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1122831" y="3206321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las adquisiciones.</a:t>
            </a:r>
            <a:endParaRPr/>
          </a:p>
        </p:txBody>
      </p:sp>
      <p:sp>
        <p:nvSpPr>
          <p:cNvPr id="458" name="Google Shape;458;p21"/>
          <p:cNvSpPr/>
          <p:nvPr/>
        </p:nvSpPr>
        <p:spPr>
          <a:xfrm>
            <a:off x="1122831" y="3563068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para la dirección del proyecto.</a:t>
            </a:r>
            <a:endParaRPr/>
          </a:p>
        </p:txBody>
      </p:sp>
      <p:grpSp>
        <p:nvGrpSpPr>
          <p:cNvPr id="459" name="Google Shape;459;p21"/>
          <p:cNvGrpSpPr/>
          <p:nvPr/>
        </p:nvGrpSpPr>
        <p:grpSpPr>
          <a:xfrm>
            <a:off x="833984" y="2539911"/>
            <a:ext cx="140792" cy="140258"/>
            <a:chOff x="3427964" y="2244682"/>
            <a:chExt cx="225891" cy="225034"/>
          </a:xfrm>
        </p:grpSpPr>
        <p:sp>
          <p:nvSpPr>
            <p:cNvPr id="460" name="Google Shape;460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21"/>
          <p:cNvGrpSpPr/>
          <p:nvPr/>
        </p:nvGrpSpPr>
        <p:grpSpPr>
          <a:xfrm>
            <a:off x="833984" y="2880058"/>
            <a:ext cx="140792" cy="140258"/>
            <a:chOff x="3427964" y="2244682"/>
            <a:chExt cx="225891" cy="225034"/>
          </a:xfrm>
        </p:grpSpPr>
        <p:sp>
          <p:nvSpPr>
            <p:cNvPr id="463" name="Google Shape;463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1"/>
          <p:cNvSpPr/>
          <p:nvPr/>
        </p:nvSpPr>
        <p:spPr>
          <a:xfrm>
            <a:off x="1122831" y="3912081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la calidad.</a:t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1122831" y="4273491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liberación.</a:t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>
            <a:off x="349558" y="2457269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1"/>
          <p:cNvSpPr/>
          <p:nvPr/>
        </p:nvSpPr>
        <p:spPr>
          <a:xfrm>
            <a:off x="349558" y="2811688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21"/>
          <p:cNvGrpSpPr/>
          <p:nvPr/>
        </p:nvGrpSpPr>
        <p:grpSpPr>
          <a:xfrm>
            <a:off x="833984" y="3241565"/>
            <a:ext cx="140792" cy="140258"/>
            <a:chOff x="3427964" y="2244682"/>
            <a:chExt cx="225891" cy="225034"/>
          </a:xfrm>
        </p:grpSpPr>
        <p:sp>
          <p:nvSpPr>
            <p:cNvPr id="470" name="Google Shape;470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21"/>
          <p:cNvSpPr/>
          <p:nvPr/>
        </p:nvSpPr>
        <p:spPr>
          <a:xfrm>
            <a:off x="349558" y="3173195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p21"/>
          <p:cNvGrpSpPr/>
          <p:nvPr/>
        </p:nvGrpSpPr>
        <p:grpSpPr>
          <a:xfrm>
            <a:off x="833984" y="3588895"/>
            <a:ext cx="140792" cy="140258"/>
            <a:chOff x="3427964" y="2244682"/>
            <a:chExt cx="225891" cy="225034"/>
          </a:xfrm>
        </p:grpSpPr>
        <p:sp>
          <p:nvSpPr>
            <p:cNvPr id="474" name="Google Shape;474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21"/>
          <p:cNvSpPr/>
          <p:nvPr/>
        </p:nvSpPr>
        <p:spPr>
          <a:xfrm>
            <a:off x="349558" y="3520525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21"/>
          <p:cNvGrpSpPr/>
          <p:nvPr/>
        </p:nvGrpSpPr>
        <p:grpSpPr>
          <a:xfrm>
            <a:off x="833984" y="3950402"/>
            <a:ext cx="140792" cy="140258"/>
            <a:chOff x="3427964" y="2244682"/>
            <a:chExt cx="225891" cy="225034"/>
          </a:xfrm>
        </p:grpSpPr>
        <p:sp>
          <p:nvSpPr>
            <p:cNvPr id="478" name="Google Shape;478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1"/>
          <p:cNvSpPr/>
          <p:nvPr/>
        </p:nvSpPr>
        <p:spPr>
          <a:xfrm>
            <a:off x="349558" y="3882032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p21"/>
          <p:cNvGrpSpPr/>
          <p:nvPr/>
        </p:nvGrpSpPr>
        <p:grpSpPr>
          <a:xfrm>
            <a:off x="833984" y="4304820"/>
            <a:ext cx="140792" cy="140258"/>
            <a:chOff x="3427964" y="2244682"/>
            <a:chExt cx="225891" cy="225034"/>
          </a:xfrm>
        </p:grpSpPr>
        <p:sp>
          <p:nvSpPr>
            <p:cNvPr id="482" name="Google Shape;482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1"/>
          <p:cNvSpPr/>
          <p:nvPr/>
        </p:nvSpPr>
        <p:spPr>
          <a:xfrm>
            <a:off x="349558" y="4236450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1122831" y="4629836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los requisitos.</a:t>
            </a:r>
            <a:endParaRPr/>
          </a:p>
        </p:txBody>
      </p:sp>
      <p:grpSp>
        <p:nvGrpSpPr>
          <p:cNvPr id="486" name="Google Shape;486;p21"/>
          <p:cNvGrpSpPr/>
          <p:nvPr/>
        </p:nvGrpSpPr>
        <p:grpSpPr>
          <a:xfrm>
            <a:off x="833984" y="4667014"/>
            <a:ext cx="140792" cy="140258"/>
            <a:chOff x="3427964" y="2244682"/>
            <a:chExt cx="225891" cy="225034"/>
          </a:xfrm>
        </p:grpSpPr>
        <p:sp>
          <p:nvSpPr>
            <p:cNvPr id="487" name="Google Shape;487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21"/>
          <p:cNvSpPr/>
          <p:nvPr/>
        </p:nvSpPr>
        <p:spPr>
          <a:xfrm>
            <a:off x="349558" y="4598644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1122831" y="4977166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gestión de los recursos.</a:t>
            </a:r>
            <a:endParaRPr/>
          </a:p>
        </p:txBody>
      </p:sp>
      <p:grpSp>
        <p:nvGrpSpPr>
          <p:cNvPr id="491" name="Google Shape;491;p21"/>
          <p:cNvGrpSpPr/>
          <p:nvPr/>
        </p:nvGrpSpPr>
        <p:grpSpPr>
          <a:xfrm>
            <a:off x="833984" y="5014344"/>
            <a:ext cx="140792" cy="140258"/>
            <a:chOff x="3427964" y="2244682"/>
            <a:chExt cx="225891" cy="225034"/>
          </a:xfrm>
        </p:grpSpPr>
        <p:sp>
          <p:nvSpPr>
            <p:cNvPr id="492" name="Google Shape;492;p2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21"/>
          <p:cNvSpPr/>
          <p:nvPr/>
        </p:nvSpPr>
        <p:spPr>
          <a:xfrm>
            <a:off x="349558" y="4945974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sz="18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pic>
        <p:nvPicPr>
          <p:cNvPr id="495" name="Google Shape;4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/>
          <p:nvPr/>
        </p:nvSpPr>
        <p:spPr>
          <a:xfrm>
            <a:off x="789629" y="2226165"/>
            <a:ext cx="3782372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DESGLOSE DE LA ORGANIZACIÓN.</a:t>
            </a:r>
            <a:br>
              <a:rPr lang="es-PE" sz="14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y áreas que las realizarán.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22"/>
          <p:cNvCxnSpPr/>
          <p:nvPr/>
        </p:nvCxnSpPr>
        <p:spPr>
          <a:xfrm>
            <a:off x="612551" y="2429035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22"/>
          <p:cNvSpPr/>
          <p:nvPr/>
        </p:nvSpPr>
        <p:spPr>
          <a:xfrm>
            <a:off x="789628" y="2870836"/>
            <a:ext cx="3602985" cy="40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DESGLOSE DEL PRODUCTO.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y entregables del producto.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789629" y="3512485"/>
            <a:ext cx="3602984" cy="40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DESGLOSE DE RECURSOS.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por categoría y tipo.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536209" y="2235937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536209" y="2888462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2"/>
          <p:cNvSpPr txBox="1"/>
          <p:nvPr/>
        </p:nvSpPr>
        <p:spPr>
          <a:xfrm>
            <a:off x="507649" y="919439"/>
            <a:ext cx="3884964" cy="1012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 JERÁRQUICOS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Suelen elaborarse progresivamente en mayores niveles de detalle a medida que se conoce más información sobre el proyecto.</a:t>
            </a:r>
            <a:endParaRPr/>
          </a:p>
        </p:txBody>
      </p:sp>
      <p:sp>
        <p:nvSpPr>
          <p:cNvPr id="508" name="Google Shape;508;p22"/>
          <p:cNvSpPr/>
          <p:nvPr/>
        </p:nvSpPr>
        <p:spPr>
          <a:xfrm>
            <a:off x="789628" y="4102631"/>
            <a:ext cx="3602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DESGLOSE DEL RIESGO.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Posibles fuentes de riesgos.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789628" y="4708113"/>
            <a:ext cx="3602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DESGLOSE DEL TRABAJO.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total del trabajo a realizar.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p22"/>
          <p:cNvCxnSpPr/>
          <p:nvPr/>
        </p:nvCxnSpPr>
        <p:spPr>
          <a:xfrm>
            <a:off x="612551" y="3066344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22"/>
          <p:cNvSpPr/>
          <p:nvPr/>
        </p:nvSpPr>
        <p:spPr>
          <a:xfrm>
            <a:off x="536209" y="3525771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22"/>
          <p:cNvCxnSpPr/>
          <p:nvPr/>
        </p:nvCxnSpPr>
        <p:spPr>
          <a:xfrm>
            <a:off x="612551" y="3681485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22"/>
          <p:cNvSpPr/>
          <p:nvPr/>
        </p:nvSpPr>
        <p:spPr>
          <a:xfrm>
            <a:off x="536209" y="4140912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p22"/>
          <p:cNvCxnSpPr/>
          <p:nvPr/>
        </p:nvCxnSpPr>
        <p:spPr>
          <a:xfrm>
            <a:off x="612551" y="4296627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22"/>
          <p:cNvSpPr/>
          <p:nvPr/>
        </p:nvSpPr>
        <p:spPr>
          <a:xfrm>
            <a:off x="536209" y="4756054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pic>
        <p:nvPicPr>
          <p:cNvPr id="517" name="Google Shape;5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517525"/>
            <a:ext cx="3924300" cy="471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>
            <a:off x="789629" y="1833880"/>
            <a:ext cx="3782372" cy="40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PRESUPUESTO.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aprobada para el proyecto.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4" name="Google Shape;524;p23"/>
          <p:cNvCxnSpPr/>
          <p:nvPr/>
        </p:nvCxnSpPr>
        <p:spPr>
          <a:xfrm>
            <a:off x="575227" y="2036750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23"/>
          <p:cNvSpPr/>
          <p:nvPr/>
        </p:nvSpPr>
        <p:spPr>
          <a:xfrm>
            <a:off x="789628" y="2478551"/>
            <a:ext cx="3602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CRONOGRAMA DE HITOS.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 hitos con fechas planificadas.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789629" y="3120200"/>
            <a:ext cx="360298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LB PARA LA MEDICIÓN DEL DESEMPEÑO.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Alcance, cronograma y costos integrados.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498885" y="1843652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498885" y="2496177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3"/>
          <p:cNvSpPr txBox="1"/>
          <p:nvPr/>
        </p:nvSpPr>
        <p:spPr>
          <a:xfrm>
            <a:off x="507649" y="919439"/>
            <a:ext cx="7609308" cy="78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 BASE (LB)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Versión aprobada de un producto de trabajo o plan de trabajo.</a:t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>
            <a:off x="789628" y="3710346"/>
            <a:ext cx="3602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CRONOGRAMA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planificadas y recursos.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3"/>
          <p:cNvSpPr/>
          <p:nvPr/>
        </p:nvSpPr>
        <p:spPr>
          <a:xfrm>
            <a:off x="789629" y="4315828"/>
            <a:ext cx="3100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LÍNEA BASE DEL ALCANCE.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Versión aprobada de un enunciado del alcance, EDT.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23"/>
          <p:cNvCxnSpPr/>
          <p:nvPr/>
        </p:nvCxnSpPr>
        <p:spPr>
          <a:xfrm>
            <a:off x="575227" y="2674059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23"/>
          <p:cNvSpPr/>
          <p:nvPr/>
        </p:nvSpPr>
        <p:spPr>
          <a:xfrm>
            <a:off x="498885" y="3133486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23"/>
          <p:cNvCxnSpPr/>
          <p:nvPr/>
        </p:nvCxnSpPr>
        <p:spPr>
          <a:xfrm>
            <a:off x="575227" y="3289200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3"/>
          <p:cNvSpPr/>
          <p:nvPr/>
        </p:nvSpPr>
        <p:spPr>
          <a:xfrm>
            <a:off x="498885" y="3748627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" name="Google Shape;536;p23"/>
          <p:cNvCxnSpPr/>
          <p:nvPr/>
        </p:nvCxnSpPr>
        <p:spPr>
          <a:xfrm>
            <a:off x="575227" y="3904342"/>
            <a:ext cx="0" cy="438854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3"/>
          <p:cNvSpPr/>
          <p:nvPr/>
        </p:nvSpPr>
        <p:spPr>
          <a:xfrm>
            <a:off x="498885" y="4363769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13" y="1833879"/>
            <a:ext cx="4283075" cy="27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"/>
          <p:cNvSpPr txBox="1"/>
          <p:nvPr/>
        </p:nvSpPr>
        <p:spPr>
          <a:xfrm>
            <a:off x="507648" y="919439"/>
            <a:ext cx="7006335" cy="766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 INFORMACIÓN VISUALES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Organizan y presentan los datos y la información en un formato visual, tal como tablas, gráficos, matrices y diagramas:</a:t>
            </a:r>
            <a:endParaRPr/>
          </a:p>
        </p:txBody>
      </p:sp>
      <p:sp>
        <p:nvSpPr>
          <p:cNvPr id="546" name="Google Shape;546;p24"/>
          <p:cNvSpPr/>
          <p:nvPr/>
        </p:nvSpPr>
        <p:spPr>
          <a:xfrm>
            <a:off x="1130739" y="1865864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afinidad.</a:t>
            </a:r>
            <a:endParaRPr/>
          </a:p>
        </p:txBody>
      </p:sp>
      <p:sp>
        <p:nvSpPr>
          <p:cNvPr id="547" name="Google Shape;547;p24"/>
          <p:cNvSpPr/>
          <p:nvPr/>
        </p:nvSpPr>
        <p:spPr>
          <a:xfrm>
            <a:off x="357466" y="1832947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24"/>
          <p:cNvCxnSpPr>
            <a:endCxn id="549" idx="4"/>
          </p:cNvCxnSpPr>
          <p:nvPr/>
        </p:nvCxnSpPr>
        <p:spPr>
          <a:xfrm>
            <a:off x="912287" y="1923616"/>
            <a:ext cx="0" cy="32400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24"/>
          <p:cNvSpPr/>
          <p:nvPr/>
        </p:nvSpPr>
        <p:spPr>
          <a:xfrm>
            <a:off x="1130739" y="2208745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1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Burndown / Burnup</a:t>
            </a: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551" name="Google Shape;551;p24"/>
          <p:cNvSpPr/>
          <p:nvPr/>
        </p:nvSpPr>
        <p:spPr>
          <a:xfrm>
            <a:off x="1130739" y="2551316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causa y efecto.</a:t>
            </a:r>
            <a:endParaRPr/>
          </a:p>
        </p:txBody>
      </p:sp>
      <p:sp>
        <p:nvSpPr>
          <p:cNvPr id="552" name="Google Shape;552;p24"/>
          <p:cNvSpPr/>
          <p:nvPr/>
        </p:nvSpPr>
        <p:spPr>
          <a:xfrm>
            <a:off x="1130739" y="2908063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flujo acumulativo (CFD).</a:t>
            </a:r>
            <a:endParaRPr/>
          </a:p>
        </p:txBody>
      </p:sp>
      <p:sp>
        <p:nvSpPr>
          <p:cNvPr id="553" name="Google Shape;553;p24"/>
          <p:cNvSpPr/>
          <p:nvPr/>
        </p:nvSpPr>
        <p:spPr>
          <a:xfrm>
            <a:off x="1130739" y="3264810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tiempo de ciclo.</a:t>
            </a:r>
            <a:endParaRPr/>
          </a:p>
        </p:txBody>
      </p:sp>
      <p:sp>
        <p:nvSpPr>
          <p:cNvPr id="554" name="Google Shape;554;p24"/>
          <p:cNvSpPr/>
          <p:nvPr/>
        </p:nvSpPr>
        <p:spPr>
          <a:xfrm>
            <a:off x="1130739" y="3613823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Tableros.</a:t>
            </a:r>
            <a:endParaRPr/>
          </a:p>
        </p:txBody>
      </p:sp>
      <p:sp>
        <p:nvSpPr>
          <p:cNvPr id="555" name="Google Shape;555;p24"/>
          <p:cNvSpPr/>
          <p:nvPr/>
        </p:nvSpPr>
        <p:spPr>
          <a:xfrm>
            <a:off x="1130739" y="3953969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flujo.</a:t>
            </a:r>
            <a:endParaRPr/>
          </a:p>
        </p:txBody>
      </p:sp>
      <p:sp>
        <p:nvSpPr>
          <p:cNvPr id="556" name="Google Shape;556;p24"/>
          <p:cNvSpPr/>
          <p:nvPr/>
        </p:nvSpPr>
        <p:spPr>
          <a:xfrm>
            <a:off x="357466" y="2159011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4"/>
          <p:cNvSpPr/>
          <p:nvPr/>
        </p:nvSpPr>
        <p:spPr>
          <a:xfrm>
            <a:off x="357466" y="2513430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357466" y="2874937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4"/>
          <p:cNvSpPr/>
          <p:nvPr/>
        </p:nvSpPr>
        <p:spPr>
          <a:xfrm>
            <a:off x="357466" y="3222267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4"/>
          <p:cNvSpPr/>
          <p:nvPr/>
        </p:nvSpPr>
        <p:spPr>
          <a:xfrm>
            <a:off x="357466" y="3583774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357466" y="3916928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4"/>
          <p:cNvSpPr/>
          <p:nvPr/>
        </p:nvSpPr>
        <p:spPr>
          <a:xfrm>
            <a:off x="1130739" y="4331578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Gantt.</a:t>
            </a:r>
            <a:endParaRPr/>
          </a:p>
        </p:txBody>
      </p:sp>
      <p:sp>
        <p:nvSpPr>
          <p:cNvPr id="563" name="Google Shape;563;p24"/>
          <p:cNvSpPr/>
          <p:nvPr/>
        </p:nvSpPr>
        <p:spPr>
          <a:xfrm>
            <a:off x="1130739" y="4671724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Radiador de información.</a:t>
            </a:r>
            <a:endParaRPr/>
          </a:p>
        </p:txBody>
      </p:sp>
      <p:sp>
        <p:nvSpPr>
          <p:cNvPr id="564" name="Google Shape;564;p24"/>
          <p:cNvSpPr/>
          <p:nvPr/>
        </p:nvSpPr>
        <p:spPr>
          <a:xfrm>
            <a:off x="357466" y="4300386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4"/>
          <p:cNvSpPr/>
          <p:nvPr/>
        </p:nvSpPr>
        <p:spPr>
          <a:xfrm>
            <a:off x="357466" y="4644515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1130739" y="5015853"/>
            <a:ext cx="30696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tiempo de entrega.</a:t>
            </a:r>
            <a:endParaRPr/>
          </a:p>
        </p:txBody>
      </p:sp>
      <p:grpSp>
        <p:nvGrpSpPr>
          <p:cNvPr id="567" name="Google Shape;567;p24"/>
          <p:cNvGrpSpPr/>
          <p:nvPr/>
        </p:nvGrpSpPr>
        <p:grpSpPr>
          <a:xfrm>
            <a:off x="841892" y="1901854"/>
            <a:ext cx="140792" cy="3295418"/>
            <a:chOff x="841892" y="1862098"/>
            <a:chExt cx="140792" cy="3295418"/>
          </a:xfrm>
        </p:grpSpPr>
        <p:grpSp>
          <p:nvGrpSpPr>
            <p:cNvPr id="568" name="Google Shape;568;p24"/>
            <p:cNvGrpSpPr/>
            <p:nvPr/>
          </p:nvGrpSpPr>
          <p:grpSpPr>
            <a:xfrm>
              <a:off x="841892" y="1862098"/>
              <a:ext cx="140792" cy="140258"/>
              <a:chOff x="3427964" y="2244682"/>
              <a:chExt cx="225891" cy="225034"/>
            </a:xfrm>
          </p:grpSpPr>
          <p:sp>
            <p:nvSpPr>
              <p:cNvPr id="569" name="Google Shape;569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4"/>
            <p:cNvGrpSpPr/>
            <p:nvPr/>
          </p:nvGrpSpPr>
          <p:grpSpPr>
            <a:xfrm>
              <a:off x="841892" y="2201897"/>
              <a:ext cx="140792" cy="140258"/>
              <a:chOff x="3427964" y="2244682"/>
              <a:chExt cx="225891" cy="225034"/>
            </a:xfrm>
          </p:grpSpPr>
          <p:sp>
            <p:nvSpPr>
              <p:cNvPr id="572" name="Google Shape;572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4"/>
            <p:cNvGrpSpPr/>
            <p:nvPr/>
          </p:nvGrpSpPr>
          <p:grpSpPr>
            <a:xfrm>
              <a:off x="841892" y="2542044"/>
              <a:ext cx="140792" cy="140258"/>
              <a:chOff x="3427964" y="2244682"/>
              <a:chExt cx="225891" cy="225034"/>
            </a:xfrm>
          </p:grpSpPr>
          <p:sp>
            <p:nvSpPr>
              <p:cNvPr id="575" name="Google Shape;575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24"/>
            <p:cNvGrpSpPr/>
            <p:nvPr/>
          </p:nvGrpSpPr>
          <p:grpSpPr>
            <a:xfrm>
              <a:off x="841892" y="2903551"/>
              <a:ext cx="140792" cy="140258"/>
              <a:chOff x="3427964" y="2244682"/>
              <a:chExt cx="225891" cy="225034"/>
            </a:xfrm>
          </p:grpSpPr>
          <p:sp>
            <p:nvSpPr>
              <p:cNvPr id="578" name="Google Shape;578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4"/>
            <p:cNvGrpSpPr/>
            <p:nvPr/>
          </p:nvGrpSpPr>
          <p:grpSpPr>
            <a:xfrm>
              <a:off x="841892" y="3250881"/>
              <a:ext cx="140792" cy="140258"/>
              <a:chOff x="3427964" y="2244682"/>
              <a:chExt cx="225891" cy="225034"/>
            </a:xfrm>
          </p:grpSpPr>
          <p:sp>
            <p:nvSpPr>
              <p:cNvPr id="581" name="Google Shape;581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4"/>
            <p:cNvGrpSpPr/>
            <p:nvPr/>
          </p:nvGrpSpPr>
          <p:grpSpPr>
            <a:xfrm>
              <a:off x="841892" y="3612388"/>
              <a:ext cx="140792" cy="140258"/>
              <a:chOff x="3427964" y="2244682"/>
              <a:chExt cx="225891" cy="225034"/>
            </a:xfrm>
          </p:grpSpPr>
          <p:sp>
            <p:nvSpPr>
              <p:cNvPr id="584" name="Google Shape;584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24"/>
            <p:cNvGrpSpPr/>
            <p:nvPr/>
          </p:nvGrpSpPr>
          <p:grpSpPr>
            <a:xfrm>
              <a:off x="841892" y="3945542"/>
              <a:ext cx="140792" cy="140258"/>
              <a:chOff x="3427964" y="2244682"/>
              <a:chExt cx="225891" cy="225034"/>
            </a:xfrm>
          </p:grpSpPr>
          <p:sp>
            <p:nvSpPr>
              <p:cNvPr id="587" name="Google Shape;587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24"/>
            <p:cNvGrpSpPr/>
            <p:nvPr/>
          </p:nvGrpSpPr>
          <p:grpSpPr>
            <a:xfrm>
              <a:off x="841892" y="4329000"/>
              <a:ext cx="140792" cy="140258"/>
              <a:chOff x="3427964" y="2244682"/>
              <a:chExt cx="225891" cy="225034"/>
            </a:xfrm>
          </p:grpSpPr>
          <p:sp>
            <p:nvSpPr>
              <p:cNvPr id="590" name="Google Shape;590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24"/>
            <p:cNvGrpSpPr/>
            <p:nvPr/>
          </p:nvGrpSpPr>
          <p:grpSpPr>
            <a:xfrm>
              <a:off x="841892" y="4673129"/>
              <a:ext cx="140792" cy="140258"/>
              <a:chOff x="3427964" y="2244682"/>
              <a:chExt cx="225891" cy="225034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24"/>
            <p:cNvGrpSpPr/>
            <p:nvPr/>
          </p:nvGrpSpPr>
          <p:grpSpPr>
            <a:xfrm>
              <a:off x="841892" y="5017258"/>
              <a:ext cx="140792" cy="140258"/>
              <a:chOff x="3427964" y="2244682"/>
              <a:chExt cx="225891" cy="225034"/>
            </a:xfrm>
          </p:grpSpPr>
          <p:sp>
            <p:nvSpPr>
              <p:cNvPr id="596" name="Google Shape;596;p24"/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715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7" name="Google Shape;597;p24"/>
          <p:cNvSpPr/>
          <p:nvPr/>
        </p:nvSpPr>
        <p:spPr>
          <a:xfrm>
            <a:off x="357466" y="4988644"/>
            <a:ext cx="4008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1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13" y="1845986"/>
            <a:ext cx="4283075" cy="288728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"/>
          <p:cNvSpPr/>
          <p:nvPr/>
        </p:nvSpPr>
        <p:spPr>
          <a:xfrm>
            <a:off x="789629" y="2010408"/>
            <a:ext cx="3782372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INFORME DE CALIDAD.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recomendaciones para la adopción de acciones correctivas y un resumen de las actividades de control de la calidad.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6" name="Google Shape;606;p25"/>
          <p:cNvCxnSpPr/>
          <p:nvPr/>
        </p:nvCxnSpPr>
        <p:spPr>
          <a:xfrm>
            <a:off x="575227" y="2213278"/>
            <a:ext cx="0" cy="856736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7" name="Google Shape;607;p25"/>
          <p:cNvSpPr/>
          <p:nvPr/>
        </p:nvSpPr>
        <p:spPr>
          <a:xfrm>
            <a:off x="789628" y="3070014"/>
            <a:ext cx="3602985" cy="62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INFORME DE RIESGOS.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 la información sobre los riesgos individuales y el nivel de riesgo general.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498885" y="2020180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5"/>
          <p:cNvSpPr txBox="1"/>
          <p:nvPr/>
        </p:nvSpPr>
        <p:spPr>
          <a:xfrm>
            <a:off x="507649" y="919439"/>
            <a:ext cx="3884964" cy="1012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registros o resúmenes formales que comunican información pertinente a los interesados.</a:t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498885" y="3075632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25"/>
          <p:cNvCxnSpPr/>
          <p:nvPr/>
        </p:nvCxnSpPr>
        <p:spPr>
          <a:xfrm>
            <a:off x="575227" y="3228315"/>
            <a:ext cx="0" cy="676267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p25"/>
          <p:cNvSpPr/>
          <p:nvPr/>
        </p:nvSpPr>
        <p:spPr>
          <a:xfrm>
            <a:off x="498885" y="3925155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5"/>
          <p:cNvSpPr/>
          <p:nvPr/>
        </p:nvSpPr>
        <p:spPr>
          <a:xfrm>
            <a:off x="789628" y="3904582"/>
            <a:ext cx="3602985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INFORME DE ESTADO.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información sobre el avance desde el último informe y pronósticos sobre el desempeño de los costos y del cronograma.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5"/>
          <p:cNvGrpSpPr/>
          <p:nvPr/>
        </p:nvGrpSpPr>
        <p:grpSpPr>
          <a:xfrm>
            <a:off x="4758014" y="912813"/>
            <a:ext cx="3913200" cy="4321175"/>
            <a:chOff x="4758014" y="773667"/>
            <a:chExt cx="3913200" cy="4460321"/>
          </a:xfrm>
        </p:grpSpPr>
        <p:pic>
          <p:nvPicPr>
            <p:cNvPr id="615" name="Google Shape;61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8014" y="773667"/>
              <a:ext cx="3913200" cy="212851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16" name="Google Shape;61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014" y="2991098"/>
              <a:ext cx="3913200" cy="224289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17" name="Google Shape;617;p2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789629" y="1911565"/>
            <a:ext cx="3782372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CONTRATOS DE PRECIO FIJO.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Establecer un precio fijo para un resultado.</a:t>
            </a:r>
            <a:endParaRPr/>
          </a:p>
        </p:txBody>
      </p:sp>
      <p:cxnSp>
        <p:nvCxnSpPr>
          <p:cNvPr id="624" name="Google Shape;624;p26"/>
          <p:cNvCxnSpPr/>
          <p:nvPr/>
        </p:nvCxnSpPr>
        <p:spPr>
          <a:xfrm>
            <a:off x="575227" y="2114435"/>
            <a:ext cx="0" cy="362771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26"/>
          <p:cNvSpPr/>
          <p:nvPr/>
        </p:nvSpPr>
        <p:spPr>
          <a:xfrm>
            <a:off x="789628" y="2477206"/>
            <a:ext cx="360298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CONTRATOS DE COSTO REEMBOLSABLE.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 efectuar pagos al vendedor por los costos reales incurridos, más honorarios.</a:t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>
            <a:off x="789629" y="3236747"/>
            <a:ext cx="3602984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CONTRATO POR TIEMPO Y MATERIALES.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 una tarifa fija.</a:t>
            </a:r>
            <a:endParaRPr/>
          </a:p>
        </p:txBody>
      </p:sp>
      <p:sp>
        <p:nvSpPr>
          <p:cNvPr id="627" name="Google Shape;627;p26"/>
          <p:cNvSpPr/>
          <p:nvPr/>
        </p:nvSpPr>
        <p:spPr>
          <a:xfrm>
            <a:off x="498885" y="1921337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498885" y="2477206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507649" y="919439"/>
            <a:ext cx="3884964" cy="6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ACUERDOS Y CONTRATOS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proyectos, los acuerdos adoptan la forma de contratos. Tipos de contratos:</a:t>
            </a:r>
            <a:endParaRPr/>
          </a:p>
        </p:txBody>
      </p:sp>
      <p:sp>
        <p:nvSpPr>
          <p:cNvPr id="630" name="Google Shape;630;p26"/>
          <p:cNvSpPr/>
          <p:nvPr/>
        </p:nvSpPr>
        <p:spPr>
          <a:xfrm>
            <a:off x="789628" y="3813584"/>
            <a:ext cx="3602985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ENTREGA INDEFINIDA CANTIDAD INDEFINIDA.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límites y en un periodo determinado.</a:t>
            </a:r>
            <a:endParaRPr/>
          </a:p>
        </p:txBody>
      </p:sp>
      <p:sp>
        <p:nvSpPr>
          <p:cNvPr id="631" name="Google Shape;631;p26"/>
          <p:cNvSpPr/>
          <p:nvPr/>
        </p:nvSpPr>
        <p:spPr>
          <a:xfrm>
            <a:off x="789628" y="4423335"/>
            <a:ext cx="3602985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Calibri"/>
              <a:buNone/>
            </a:pPr>
            <a:r>
              <a:rPr b="1" lang="es-PE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OTROS ACUERDOS.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Memorando de entendimiento, memorando de acuerdo, acuerdo de nivel de servicios y acuerdo básico de pedidos.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26"/>
          <p:cNvCxnSpPr/>
          <p:nvPr/>
        </p:nvCxnSpPr>
        <p:spPr>
          <a:xfrm>
            <a:off x="575226" y="2629889"/>
            <a:ext cx="0" cy="606858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26"/>
          <p:cNvSpPr/>
          <p:nvPr/>
        </p:nvSpPr>
        <p:spPr>
          <a:xfrm>
            <a:off x="498885" y="3240788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6"/>
          <p:cNvSpPr/>
          <p:nvPr/>
        </p:nvSpPr>
        <p:spPr>
          <a:xfrm>
            <a:off x="498885" y="3826312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p26"/>
          <p:cNvCxnSpPr/>
          <p:nvPr/>
        </p:nvCxnSpPr>
        <p:spPr>
          <a:xfrm>
            <a:off x="575227" y="3393471"/>
            <a:ext cx="0" cy="432841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26"/>
          <p:cNvSpPr/>
          <p:nvPr/>
        </p:nvSpPr>
        <p:spPr>
          <a:xfrm>
            <a:off x="498885" y="4441454"/>
            <a:ext cx="152683" cy="152683"/>
          </a:xfrm>
          <a:prstGeom prst="mathPlus">
            <a:avLst>
              <a:gd fmla="val 15202" name="adj1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p26"/>
          <p:cNvCxnSpPr/>
          <p:nvPr/>
        </p:nvCxnSpPr>
        <p:spPr>
          <a:xfrm>
            <a:off x="575227" y="3980867"/>
            <a:ext cx="0" cy="432841"/>
          </a:xfrm>
          <a:prstGeom prst="straightConnector1">
            <a:avLst/>
          </a:prstGeom>
          <a:noFill/>
          <a:ln cap="flat" cmpd="sng" w="95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2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ARTEFACTOS </a:t>
            </a:r>
            <a:endParaRPr/>
          </a:p>
        </p:txBody>
      </p:sp>
      <p:pic>
        <p:nvPicPr>
          <p:cNvPr id="639" name="Google Shape;6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517525"/>
            <a:ext cx="3924300" cy="471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7"/>
          <p:cNvSpPr txBox="1"/>
          <p:nvPr/>
        </p:nvSpPr>
        <p:spPr>
          <a:xfrm>
            <a:off x="1008063" y="3169972"/>
            <a:ext cx="4246424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ENFOQUE ADAPTATIVO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ENFOQUE ITERATIVO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8"/>
          <p:cNvSpPr txBox="1"/>
          <p:nvPr/>
        </p:nvSpPr>
        <p:spPr>
          <a:xfrm>
            <a:off x="507649" y="919439"/>
            <a:ext cx="7755081" cy="15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Adaptativo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Es una metodología que permite realizar ajustes durante el desarrollo del proyecto en función de la retroalimentación continua y la evolución de los requisitos. Este enfoque es esencial en entornos de alta incertidumbre donde los cambios son frecuentes.</a:t>
            </a:r>
            <a:endParaRPr/>
          </a:p>
          <a:p>
            <a:pPr indent="-936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Iterativo: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centra en la repetición de ciclos de trabajo (iteraciones), donde se revisa y mejora el producto o servicio progresivamente. Cada iteración incluye planificación, diseño, desarrollo, pruebas y revisión.</a:t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ENFOQUE ADAPTATIVO Y ENFOQUE ITERATIVO   </a:t>
            </a:r>
            <a:endParaRPr/>
          </a:p>
        </p:txBody>
      </p:sp>
      <p:pic>
        <p:nvPicPr>
          <p:cNvPr id="655" name="Google Shape;6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13" y="2623930"/>
            <a:ext cx="8169275" cy="261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141" y="1605965"/>
            <a:ext cx="2576472" cy="164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9"/>
          <p:cNvSpPr txBox="1"/>
          <p:nvPr/>
        </p:nvSpPr>
        <p:spPr>
          <a:xfrm>
            <a:off x="507649" y="919439"/>
            <a:ext cx="4872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APLICABILIDAD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29"/>
          <p:cNvPicPr preferRelativeResize="0"/>
          <p:nvPr/>
        </p:nvPicPr>
        <p:blipFill rotWithShape="1">
          <a:blip r:embed="rId4">
            <a:alphaModFix/>
          </a:blip>
          <a:srcRect b="0" l="15745" r="0" t="0"/>
          <a:stretch/>
        </p:blipFill>
        <p:spPr>
          <a:xfrm>
            <a:off x="4751388" y="1620844"/>
            <a:ext cx="2579180" cy="159108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29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ENFOQUE ADAPTATIVO Y ENFOQUE ITERATIVO   </a:t>
            </a:r>
            <a:endParaRPr/>
          </a:p>
        </p:txBody>
      </p:sp>
      <p:cxnSp>
        <p:nvCxnSpPr>
          <p:cNvPr id="665" name="Google Shape;665;p29"/>
          <p:cNvCxnSpPr/>
          <p:nvPr/>
        </p:nvCxnSpPr>
        <p:spPr>
          <a:xfrm flipH="1">
            <a:off x="3254049" y="2549585"/>
            <a:ext cx="6963" cy="9"/>
          </a:xfrm>
          <a:prstGeom prst="straightConnector1">
            <a:avLst/>
          </a:prstGeom>
          <a:noFill/>
          <a:ln>
            <a:noFill/>
          </a:ln>
        </p:spPr>
      </p:cxnSp>
      <p:graphicFrame>
        <p:nvGraphicFramePr>
          <p:cNvPr id="666" name="Google Shape;666;p29"/>
          <p:cNvGraphicFramePr/>
          <p:nvPr/>
        </p:nvGraphicFramePr>
        <p:xfrm>
          <a:off x="1810304" y="320149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{4344C5BB-6370-41E3-8537-CBBC46EE9DB4}</a:tableStyleId>
              </a:tblPr>
              <a:tblGrid>
                <a:gridCol w="2573850"/>
              </a:tblGrid>
              <a:tr h="31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PE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ENFOQUE ADAPTATIVO: </a:t>
                      </a:r>
                      <a:endParaRPr/>
                    </a:p>
                  </a:txBody>
                  <a:tcPr marT="0" marB="0" marR="60100" marL="601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B1C3"/>
                    </a:solidFill>
                  </a:tcPr>
                </a:tc>
              </a:tr>
              <a:tr h="12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PE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 proyecto de desarrollo de </a:t>
                      </a:r>
                      <a:r>
                        <a:rPr b="0" i="1" lang="es-PE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</a:t>
                      </a:r>
                      <a:r>
                        <a:rPr b="0" lang="es-PE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donde los requisitos cambian con frecuencia en función de las necesidades del cliente.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100" marL="601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</a:tbl>
          </a:graphicData>
        </a:graphic>
      </p:graphicFrame>
      <p:sp>
        <p:nvSpPr>
          <p:cNvPr id="667" name="Google Shape;667;p29"/>
          <p:cNvSpPr/>
          <p:nvPr/>
        </p:nvSpPr>
        <p:spPr>
          <a:xfrm>
            <a:off x="1814253" y="1608596"/>
            <a:ext cx="2576038" cy="316358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29"/>
          <p:cNvCxnSpPr/>
          <p:nvPr/>
        </p:nvCxnSpPr>
        <p:spPr>
          <a:xfrm flipH="1">
            <a:off x="6195133" y="2555912"/>
            <a:ext cx="6963" cy="9"/>
          </a:xfrm>
          <a:prstGeom prst="straightConnector1">
            <a:avLst/>
          </a:prstGeom>
          <a:noFill/>
          <a:ln>
            <a:noFill/>
          </a:ln>
        </p:spPr>
      </p:cxnSp>
      <p:graphicFrame>
        <p:nvGraphicFramePr>
          <p:cNvPr id="669" name="Google Shape;669;p29"/>
          <p:cNvGraphicFramePr/>
          <p:nvPr/>
        </p:nvGraphicFramePr>
        <p:xfrm>
          <a:off x="4751388" y="320149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{4344C5BB-6370-41E3-8537-CBBC46EE9DB4}</a:tableStyleId>
              </a:tblPr>
              <a:tblGrid>
                <a:gridCol w="2573850"/>
              </a:tblGrid>
              <a:tr h="30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PE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ENFOQUE ITERATIVO: </a:t>
                      </a:r>
                      <a:endParaRPr/>
                    </a:p>
                  </a:txBody>
                  <a:tcPr marT="0" marB="0" marR="60100" marL="601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9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lang="es-PE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desarrollo de un videojuego, donde cada iteración produce una versión jugable que se prueba y mejora con base en la retroalimentación de los usuarios.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100" marL="601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C1"/>
                    </a:solidFill>
                  </a:tcPr>
                </a:tc>
              </a:tr>
            </a:tbl>
          </a:graphicData>
        </a:graphic>
      </p:graphicFrame>
      <p:sp>
        <p:nvSpPr>
          <p:cNvPr id="670" name="Google Shape;670;p29"/>
          <p:cNvSpPr/>
          <p:nvPr/>
        </p:nvSpPr>
        <p:spPr>
          <a:xfrm>
            <a:off x="4755337" y="1608596"/>
            <a:ext cx="2576038" cy="316358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 txBox="1"/>
          <p:nvPr/>
        </p:nvSpPr>
        <p:spPr>
          <a:xfrm>
            <a:off x="1282298" y="918372"/>
            <a:ext cx="5794363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conceptos relacionados con los  modelos, métodos, y artefactos.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Reconocerás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valores y principios del manifiesto ágil.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Comprenderás </a:t>
            </a:r>
            <a:r>
              <a:rPr lang="es-PE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introducción al enfoque ágil y un desarrollo de SCRUM.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>
            <a:off x="1455258" y="1622774"/>
            <a:ext cx="2937355" cy="3425588"/>
          </a:xfrm>
          <a:prstGeom prst="roundRect">
            <a:avLst>
              <a:gd fmla="val 4154" name="adj"/>
            </a:avLst>
          </a:prstGeom>
          <a:solidFill>
            <a:srgbClr val="00B1C3"/>
          </a:solidFill>
          <a:ln>
            <a:noFill/>
          </a:ln>
        </p:spPr>
        <p:txBody>
          <a:bodyPr anchorCtr="0" anchor="t" bIns="45700" lIns="91425" spcFirstLastPara="1" rIns="91425" wrap="square" tIns="93600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ENFOQUE ADAPTATIVO: </a:t>
            </a:r>
            <a:endParaRPr/>
          </a:p>
        </p:txBody>
      </p:sp>
      <p:sp>
        <p:nvSpPr>
          <p:cNvPr id="677" name="Google Shape;677;p30"/>
          <p:cNvSpPr/>
          <p:nvPr/>
        </p:nvSpPr>
        <p:spPr>
          <a:xfrm>
            <a:off x="1529922" y="3383734"/>
            <a:ext cx="2795239" cy="1572702"/>
          </a:xfrm>
          <a:prstGeom prst="roundRect">
            <a:avLst>
              <a:gd fmla="val 7366" name="adj"/>
            </a:avLst>
          </a:prstGeom>
          <a:solidFill>
            <a:srgbClr val="D1EFF4"/>
          </a:solidFill>
          <a:ln>
            <a:noFill/>
          </a:ln>
        </p:spPr>
        <p:txBody>
          <a:bodyPr anchorCtr="0" anchor="t" bIns="45700" lIns="108000" spcFirstLastPara="1" rIns="1080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Involucrar a los </a:t>
            </a:r>
            <a:r>
              <a:rPr b="0" i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stakeholders </a:t>
            </a:r>
            <a: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frecuentemente, fomentar la transparencia, y estar preparados para cambios rápidos.</a:t>
            </a:r>
            <a:endParaRPr/>
          </a:p>
          <a:p>
            <a:pPr indent="-31750" lvl="0" marL="133350" marR="0" rtl="0" algn="l">
              <a:spcBef>
                <a:spcPts val="0"/>
              </a:spcBef>
              <a:spcAft>
                <a:spcPts val="0"/>
              </a:spcAft>
              <a:buClr>
                <a:srgbClr val="01B1C3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4757544" y="1623060"/>
            <a:ext cx="2937355" cy="3425588"/>
          </a:xfrm>
          <a:prstGeom prst="roundRect">
            <a:avLst>
              <a:gd fmla="val 415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93600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ENFOQUE ITERATIVO: </a:t>
            </a:r>
            <a:endParaRPr/>
          </a:p>
        </p:txBody>
      </p:sp>
      <p:sp>
        <p:nvSpPr>
          <p:cNvPr id="679" name="Google Shape;679;p30"/>
          <p:cNvSpPr/>
          <p:nvPr/>
        </p:nvSpPr>
        <p:spPr>
          <a:xfrm>
            <a:off x="4828602" y="3384020"/>
            <a:ext cx="2795239" cy="1572702"/>
          </a:xfrm>
          <a:prstGeom prst="roundRect">
            <a:avLst>
              <a:gd fmla="val 7366" name="adj"/>
            </a:avLst>
          </a:prstGeom>
          <a:solidFill>
            <a:srgbClr val="FFD7C1"/>
          </a:solidFill>
          <a:ln>
            <a:noFill/>
          </a:ln>
        </p:spPr>
        <p:txBody>
          <a:bodyPr anchorCtr="0" anchor="t" bIns="45700" lIns="108000" spcFirstLastPara="1" rIns="720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Asegurar que cada iteración</a:t>
            </a:r>
            <a:b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termine con una entrega funcional, y mantener un </a:t>
            </a:r>
            <a:r>
              <a:rPr b="0" i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backlog</a:t>
            </a:r>
            <a:r>
              <a:rPr b="0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priorizado para orientar el trabajo futuro.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0"/>
          <p:cNvSpPr txBox="1"/>
          <p:nvPr/>
        </p:nvSpPr>
        <p:spPr>
          <a:xfrm>
            <a:off x="507649" y="919439"/>
            <a:ext cx="4872146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BUENAS PRÁCTICAS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ENFOQUE ADAPTATIVO Y ENFOQUE ITERATIVO   </a:t>
            </a:r>
            <a:endParaRPr/>
          </a:p>
        </p:txBody>
      </p:sp>
      <p:cxnSp>
        <p:nvCxnSpPr>
          <p:cNvPr id="682" name="Google Shape;682;p30"/>
          <p:cNvCxnSpPr/>
          <p:nvPr/>
        </p:nvCxnSpPr>
        <p:spPr>
          <a:xfrm flipH="1">
            <a:off x="10835713" y="2540672"/>
            <a:ext cx="6963" cy="9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683" name="Google Shape;683;p30"/>
          <p:cNvGrpSpPr/>
          <p:nvPr/>
        </p:nvGrpSpPr>
        <p:grpSpPr>
          <a:xfrm>
            <a:off x="5333212" y="2132609"/>
            <a:ext cx="1814206" cy="376633"/>
            <a:chOff x="2252969" y="2287061"/>
            <a:chExt cx="1814206" cy="376633"/>
          </a:xfrm>
        </p:grpSpPr>
        <p:cxnSp>
          <p:nvCxnSpPr>
            <p:cNvPr id="684" name="Google Shape;684;p30"/>
            <p:cNvCxnSpPr/>
            <p:nvPr/>
          </p:nvCxnSpPr>
          <p:spPr>
            <a:xfrm>
              <a:off x="2561967" y="2498426"/>
              <a:ext cx="48378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5" name="Google Shape;685;p30"/>
            <p:cNvCxnSpPr/>
            <p:nvPr/>
          </p:nvCxnSpPr>
          <p:spPr>
            <a:xfrm>
              <a:off x="3322106" y="2498426"/>
              <a:ext cx="48378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6" name="Google Shape;686;p30"/>
            <p:cNvCxnSpPr/>
            <p:nvPr/>
          </p:nvCxnSpPr>
          <p:spPr>
            <a:xfrm flipH="1">
              <a:off x="3254049" y="2549585"/>
              <a:ext cx="6963" cy="9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687" name="Google Shape;687;p30"/>
            <p:cNvSpPr/>
            <p:nvPr/>
          </p:nvSpPr>
          <p:spPr>
            <a:xfrm>
              <a:off x="2252969" y="2287061"/>
              <a:ext cx="403157" cy="376633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06353" lvl="0" marL="182553" marR="0" rtl="0" algn="just">
                <a:lnSpc>
                  <a:spcPct val="9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0C28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2958494" y="2287061"/>
              <a:ext cx="403157" cy="376633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06353" lvl="0" marL="182553" marR="0" rtl="0" algn="just">
                <a:lnSpc>
                  <a:spcPct val="9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0C28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3664018" y="2287061"/>
              <a:ext cx="403157" cy="376633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06353" lvl="0" marL="182553" marR="0" rtl="0" algn="just">
                <a:lnSpc>
                  <a:spcPct val="9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0C28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0" name="Google Shape;6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903" y="1881752"/>
            <a:ext cx="878347" cy="8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1"/>
          <p:cNvSpPr txBox="1"/>
          <p:nvPr/>
        </p:nvSpPr>
        <p:spPr>
          <a:xfrm>
            <a:off x="1008063" y="3169972"/>
            <a:ext cx="4597607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PROYECTOS ÁGILES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/>
          <p:nvPr/>
        </p:nvSpPr>
        <p:spPr>
          <a:xfrm>
            <a:off x="507648" y="919439"/>
            <a:ext cx="816803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ágiles son aquellos que adoptan un enfoque ágil, es decir, un enfoque basado en la flexibilidad, la colaboración y la entrega incremental de valor.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lugar de planificar todo el proyecto en detalle desde el principio, los proyectos ágiles evolucionan a medida que se trabaja en ellos.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 PROYECTOS ÁGILES</a:t>
            </a:r>
            <a:endParaRPr/>
          </a:p>
        </p:txBody>
      </p:sp>
      <p:pic>
        <p:nvPicPr>
          <p:cNvPr id="706" name="Google Shape;7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078" y="2309002"/>
            <a:ext cx="4639845" cy="292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3"/>
          <p:cNvSpPr/>
          <p:nvPr/>
        </p:nvSpPr>
        <p:spPr>
          <a:xfrm>
            <a:off x="4760167" y="1691559"/>
            <a:ext cx="2571497" cy="1851852"/>
          </a:xfrm>
          <a:prstGeom prst="rect">
            <a:avLst/>
          </a:prstGeom>
          <a:solidFill>
            <a:srgbClr val="BDD4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937" y="1780098"/>
            <a:ext cx="2147069" cy="16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3"/>
          <p:cNvSpPr/>
          <p:nvPr/>
        </p:nvSpPr>
        <p:spPr>
          <a:xfrm>
            <a:off x="1821116" y="1690839"/>
            <a:ext cx="2571497" cy="185185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3"/>
          <p:cNvSpPr txBox="1"/>
          <p:nvPr/>
        </p:nvSpPr>
        <p:spPr>
          <a:xfrm>
            <a:off x="507649" y="919439"/>
            <a:ext cx="4872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PROYECTOS ÁGILES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6" name="Google Shape;7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872" y="1773472"/>
            <a:ext cx="2373701" cy="161479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3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 PROYECTOS ÁGILES</a:t>
            </a:r>
            <a:endParaRPr/>
          </a:p>
        </p:txBody>
      </p:sp>
      <p:cxnSp>
        <p:nvCxnSpPr>
          <p:cNvPr id="718" name="Google Shape;718;p33"/>
          <p:cNvCxnSpPr/>
          <p:nvPr/>
        </p:nvCxnSpPr>
        <p:spPr>
          <a:xfrm flipH="1">
            <a:off x="3254049" y="2785805"/>
            <a:ext cx="6963" cy="9"/>
          </a:xfrm>
          <a:prstGeom prst="straightConnector1">
            <a:avLst/>
          </a:prstGeom>
          <a:noFill/>
          <a:ln>
            <a:noFill/>
          </a:ln>
        </p:spPr>
      </p:cxnSp>
      <p:graphicFrame>
        <p:nvGraphicFramePr>
          <p:cNvPr id="719" name="Google Shape;719;p33"/>
          <p:cNvGraphicFramePr/>
          <p:nvPr/>
        </p:nvGraphicFramePr>
        <p:xfrm>
          <a:off x="1810304" y="343771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{4344C5BB-6370-41E3-8537-CBBC46EE9DB4}</a:tableStyleId>
              </a:tblPr>
              <a:tblGrid>
                <a:gridCol w="2573850"/>
              </a:tblGrid>
              <a:tr h="149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 equipo que trabaja en un proyecto de desarrollo de </a:t>
                      </a:r>
                      <a:r>
                        <a:rPr b="0" i="1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</a:t>
                      </a: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usando Scrum, donde las funcionalidades se entregan en sprints cortos.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8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50A0"/>
                    </a:solidFill>
                  </a:tcPr>
                </a:tc>
              </a:tr>
            </a:tbl>
          </a:graphicData>
        </a:graphic>
      </p:graphicFrame>
      <p:sp>
        <p:nvSpPr>
          <p:cNvPr id="720" name="Google Shape;720;p33"/>
          <p:cNvSpPr/>
          <p:nvPr/>
        </p:nvSpPr>
        <p:spPr>
          <a:xfrm>
            <a:off x="1814253" y="1692158"/>
            <a:ext cx="2576038" cy="3236284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33"/>
          <p:cNvCxnSpPr/>
          <p:nvPr/>
        </p:nvCxnSpPr>
        <p:spPr>
          <a:xfrm flipH="1">
            <a:off x="6195133" y="2792132"/>
            <a:ext cx="6963" cy="9"/>
          </a:xfrm>
          <a:prstGeom prst="straightConnector1">
            <a:avLst/>
          </a:prstGeom>
          <a:noFill/>
          <a:ln>
            <a:noFill/>
          </a:ln>
        </p:spPr>
      </p:cxnSp>
      <p:graphicFrame>
        <p:nvGraphicFramePr>
          <p:cNvPr id="722" name="Google Shape;722;p33"/>
          <p:cNvGraphicFramePr/>
          <p:nvPr/>
        </p:nvGraphicFramePr>
        <p:xfrm>
          <a:off x="4751388" y="343771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{4344C5BB-6370-41E3-8537-CBBC46EE9DB4}</a:tableStyleId>
              </a:tblPr>
              <a:tblGrid>
                <a:gridCol w="2573850"/>
              </a:tblGrid>
              <a:tr h="149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 proyecto de </a:t>
                      </a:r>
                      <a:r>
                        <a:rPr b="0" i="1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marketing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 que se ajusta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continuamente en base 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resultados de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b="0" lang="es-PE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campañas anteriores.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100" marL="601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23" name="Google Shape;723;p33"/>
          <p:cNvSpPr/>
          <p:nvPr/>
        </p:nvSpPr>
        <p:spPr>
          <a:xfrm>
            <a:off x="4755337" y="1692157"/>
            <a:ext cx="2576038" cy="3236276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4"/>
          <p:cNvSpPr txBox="1"/>
          <p:nvPr/>
        </p:nvSpPr>
        <p:spPr>
          <a:xfrm>
            <a:off x="507649" y="919439"/>
            <a:ext cx="4872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BUENAS PRÁCTICAS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 PROYECTOS ÁGILES</a:t>
            </a:r>
            <a:endParaRPr/>
          </a:p>
        </p:txBody>
      </p:sp>
      <p:cxnSp>
        <p:nvCxnSpPr>
          <p:cNvPr id="731" name="Google Shape;731;p34"/>
          <p:cNvCxnSpPr/>
          <p:nvPr/>
        </p:nvCxnSpPr>
        <p:spPr>
          <a:xfrm>
            <a:off x="722046" y="1787301"/>
            <a:ext cx="0" cy="346299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2" name="Google Shape;732;p34"/>
          <p:cNvGrpSpPr/>
          <p:nvPr/>
        </p:nvGrpSpPr>
        <p:grpSpPr>
          <a:xfrm>
            <a:off x="645704" y="1538711"/>
            <a:ext cx="4477362" cy="246221"/>
            <a:chOff x="645704" y="1637771"/>
            <a:chExt cx="4477362" cy="246221"/>
          </a:xfrm>
        </p:grpSpPr>
        <p:sp>
          <p:nvSpPr>
            <p:cNvPr id="733" name="Google Shape;733;p34"/>
            <p:cNvSpPr/>
            <p:nvPr/>
          </p:nvSpPr>
          <p:spPr>
            <a:xfrm>
              <a:off x="936447" y="1637771"/>
              <a:ext cx="41866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Crear un ambiente de trabajo colaborativo.</a:t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45704" y="169326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34"/>
          <p:cNvGrpSpPr/>
          <p:nvPr/>
        </p:nvGrpSpPr>
        <p:grpSpPr>
          <a:xfrm>
            <a:off x="645704" y="2126239"/>
            <a:ext cx="5708601" cy="492443"/>
            <a:chOff x="645704" y="1637771"/>
            <a:chExt cx="5708601" cy="492443"/>
          </a:xfrm>
        </p:grpSpPr>
        <p:sp>
          <p:nvSpPr>
            <p:cNvPr id="736" name="Google Shape;736;p34"/>
            <p:cNvSpPr/>
            <p:nvPr/>
          </p:nvSpPr>
          <p:spPr>
            <a:xfrm>
              <a:off x="936447" y="1637771"/>
              <a:ext cx="541785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Dividir el trabajo en unidades manejables que se puedan entregar en corto plazo.</a:t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45704" y="169326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34"/>
          <p:cNvGrpSpPr/>
          <p:nvPr/>
        </p:nvGrpSpPr>
        <p:grpSpPr>
          <a:xfrm>
            <a:off x="645704" y="2959988"/>
            <a:ext cx="5096584" cy="246221"/>
            <a:chOff x="645704" y="1637771"/>
            <a:chExt cx="5096584" cy="246221"/>
          </a:xfrm>
        </p:grpSpPr>
        <p:sp>
          <p:nvSpPr>
            <p:cNvPr id="739" name="Google Shape;739;p34"/>
            <p:cNvSpPr/>
            <p:nvPr/>
          </p:nvSpPr>
          <p:spPr>
            <a:xfrm>
              <a:off x="936447" y="1637771"/>
              <a:ext cx="480584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Priorizar las tareas según el valor que entregan al cliente.</a:t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645704" y="169326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1" name="Google Shape;741;p34"/>
          <p:cNvCxnSpPr/>
          <p:nvPr/>
        </p:nvCxnSpPr>
        <p:spPr>
          <a:xfrm>
            <a:off x="722046" y="2375540"/>
            <a:ext cx="0" cy="58864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5"/>
          <p:cNvSpPr txBox="1"/>
          <p:nvPr/>
        </p:nvSpPr>
        <p:spPr>
          <a:xfrm>
            <a:off x="1008063" y="3169972"/>
            <a:ext cx="346454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 ENFOQUE ÁGIL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 txBox="1"/>
          <p:nvPr/>
        </p:nvSpPr>
        <p:spPr>
          <a:xfrm>
            <a:off x="507649" y="919439"/>
            <a:ext cx="3894924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ÁGIL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enfoque ágil es un conjunto de métodos y prácticas basadas en los valores y principios del “Manifiesto Ágil”. </a:t>
            </a:r>
            <a:endParaRPr/>
          </a:p>
          <a:p>
            <a:pPr indent="-793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enfoque enfatiza la colaboración entre equipos multidisciplinarios, la entrega continua de valor al cliente y la capacidad de responder al cambio rápidamente.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7" y="912813"/>
            <a:ext cx="3924301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6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AL ENFOQUE ÁGIL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 txBox="1"/>
          <p:nvPr/>
        </p:nvSpPr>
        <p:spPr>
          <a:xfrm>
            <a:off x="507650" y="919439"/>
            <a:ext cx="3884964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DEL MANIFIESTO ÁGIL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Manifiesto Ágil, creado en 2001 por un grupo de desarrolladores de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un conjunto de valores y principios que guían el desarrollo ágil de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y otros proyectos. Se basa en cuatro valores fundamentales:</a:t>
            </a: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AL ENFOQUE ÁGIL</a:t>
            </a:r>
            <a:endParaRPr/>
          </a:p>
        </p:txBody>
      </p:sp>
      <p:pic>
        <p:nvPicPr>
          <p:cNvPr id="765" name="Google Shape;7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137" y="912813"/>
            <a:ext cx="3915934" cy="3915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37"/>
          <p:cNvCxnSpPr/>
          <p:nvPr/>
        </p:nvCxnSpPr>
        <p:spPr>
          <a:xfrm>
            <a:off x="980401" y="2867025"/>
            <a:ext cx="0" cy="202565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7" name="Google Shape;767;p37"/>
          <p:cNvGrpSpPr/>
          <p:nvPr/>
        </p:nvGrpSpPr>
        <p:grpSpPr>
          <a:xfrm>
            <a:off x="421201" y="2741834"/>
            <a:ext cx="3971412" cy="2291524"/>
            <a:chOff x="421201" y="2741834"/>
            <a:chExt cx="3971412" cy="2291524"/>
          </a:xfrm>
        </p:grpSpPr>
        <p:grpSp>
          <p:nvGrpSpPr>
            <p:cNvPr id="768" name="Google Shape;768;p37"/>
            <p:cNvGrpSpPr/>
            <p:nvPr/>
          </p:nvGrpSpPr>
          <p:grpSpPr>
            <a:xfrm>
              <a:off x="421201" y="2741834"/>
              <a:ext cx="3971411" cy="507831"/>
              <a:chOff x="421201" y="2850320"/>
              <a:chExt cx="3971411" cy="507831"/>
            </a:xfrm>
          </p:grpSpPr>
          <p:sp>
            <p:nvSpPr>
              <p:cNvPr id="769" name="Google Shape;769;p37"/>
              <p:cNvSpPr/>
              <p:nvPr/>
            </p:nvSpPr>
            <p:spPr>
              <a:xfrm>
                <a:off x="1253857" y="2927264"/>
                <a:ext cx="313875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Individuos e interacciones</a:t>
                </a:r>
                <a:r>
                  <a:rPr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sobre procesos y herramientas.</a:t>
                </a:r>
                <a:endParaRPr/>
              </a:p>
            </p:txBody>
          </p:sp>
          <p:sp>
            <p:nvSpPr>
              <p:cNvPr id="770" name="Google Shape;770;p37"/>
              <p:cNvSpPr/>
              <p:nvPr/>
            </p:nvSpPr>
            <p:spPr>
              <a:xfrm>
                <a:off x="421201" y="2850320"/>
                <a:ext cx="4008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2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b="1" sz="24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1" name="Google Shape;771;p37"/>
              <p:cNvGrpSpPr/>
              <p:nvPr/>
            </p:nvGrpSpPr>
            <p:grpSpPr>
              <a:xfrm>
                <a:off x="906830" y="2954359"/>
                <a:ext cx="140792" cy="140258"/>
                <a:chOff x="3427964" y="2244682"/>
                <a:chExt cx="225891" cy="225034"/>
              </a:xfrm>
            </p:grpSpPr>
            <p:sp>
              <p:nvSpPr>
                <p:cNvPr id="772" name="Google Shape;772;p37"/>
                <p:cNvSpPr/>
                <p:nvPr/>
              </p:nvSpPr>
              <p:spPr>
                <a:xfrm>
                  <a:off x="3427964" y="2244682"/>
                  <a:ext cx="225891" cy="225034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7"/>
                <p:cNvSpPr/>
                <p:nvPr/>
              </p:nvSpPr>
              <p:spPr>
                <a:xfrm>
                  <a:off x="3482167" y="2298680"/>
                  <a:ext cx="117483" cy="117037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4" name="Google Shape;774;p37"/>
            <p:cNvGrpSpPr/>
            <p:nvPr/>
          </p:nvGrpSpPr>
          <p:grpSpPr>
            <a:xfrm>
              <a:off x="421201" y="3382565"/>
              <a:ext cx="3971411" cy="507831"/>
              <a:chOff x="421201" y="3263743"/>
              <a:chExt cx="3971411" cy="507831"/>
            </a:xfrm>
          </p:grpSpPr>
          <p:sp>
            <p:nvSpPr>
              <p:cNvPr id="775" name="Google Shape;775;p37"/>
              <p:cNvSpPr/>
              <p:nvPr/>
            </p:nvSpPr>
            <p:spPr>
              <a:xfrm>
                <a:off x="1253857" y="3340687"/>
                <a:ext cx="313875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Software</a:t>
                </a:r>
                <a:r>
                  <a:rPr b="1"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funcional</a:t>
                </a:r>
                <a:r>
                  <a:rPr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sobre documentación extensiva.</a:t>
                </a: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421201" y="3263743"/>
                <a:ext cx="4008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2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b="1" sz="24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7" name="Google Shape;777;p37"/>
              <p:cNvGrpSpPr/>
              <p:nvPr/>
            </p:nvGrpSpPr>
            <p:grpSpPr>
              <a:xfrm>
                <a:off x="906830" y="3364837"/>
                <a:ext cx="140792" cy="140258"/>
                <a:chOff x="3427964" y="2244682"/>
                <a:chExt cx="225891" cy="225034"/>
              </a:xfrm>
            </p:grpSpPr>
            <p:sp>
              <p:nvSpPr>
                <p:cNvPr id="778" name="Google Shape;778;p37"/>
                <p:cNvSpPr/>
                <p:nvPr/>
              </p:nvSpPr>
              <p:spPr>
                <a:xfrm>
                  <a:off x="3427964" y="2244682"/>
                  <a:ext cx="225891" cy="225034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7"/>
                <p:cNvSpPr/>
                <p:nvPr/>
              </p:nvSpPr>
              <p:spPr>
                <a:xfrm>
                  <a:off x="3482167" y="2298680"/>
                  <a:ext cx="117483" cy="117037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0" name="Google Shape;780;p37"/>
            <p:cNvGrpSpPr/>
            <p:nvPr/>
          </p:nvGrpSpPr>
          <p:grpSpPr>
            <a:xfrm>
              <a:off x="421201" y="4023296"/>
              <a:ext cx="3971411" cy="507831"/>
              <a:chOff x="421201" y="3677166"/>
              <a:chExt cx="3971411" cy="507831"/>
            </a:xfrm>
          </p:grpSpPr>
          <p:sp>
            <p:nvSpPr>
              <p:cNvPr id="781" name="Google Shape;781;p37"/>
              <p:cNvSpPr/>
              <p:nvPr/>
            </p:nvSpPr>
            <p:spPr>
              <a:xfrm>
                <a:off x="1253857" y="3754110"/>
                <a:ext cx="313875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Colaboración con el cliente</a:t>
                </a:r>
                <a:r>
                  <a:rPr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sobre negociación contractual.</a:t>
                </a: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421201" y="3677166"/>
                <a:ext cx="4008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2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b="1" sz="2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37"/>
              <p:cNvGrpSpPr/>
              <p:nvPr/>
            </p:nvGrpSpPr>
            <p:grpSpPr>
              <a:xfrm>
                <a:off x="906830" y="3767911"/>
                <a:ext cx="140792" cy="140258"/>
                <a:chOff x="3427964" y="2244682"/>
                <a:chExt cx="225891" cy="225034"/>
              </a:xfrm>
            </p:grpSpPr>
            <p:sp>
              <p:nvSpPr>
                <p:cNvPr id="784" name="Google Shape;784;p37"/>
                <p:cNvSpPr/>
                <p:nvPr/>
              </p:nvSpPr>
              <p:spPr>
                <a:xfrm>
                  <a:off x="3427964" y="2244682"/>
                  <a:ext cx="225891" cy="225034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7"/>
                <p:cNvSpPr/>
                <p:nvPr/>
              </p:nvSpPr>
              <p:spPr>
                <a:xfrm>
                  <a:off x="3482167" y="2298680"/>
                  <a:ext cx="117483" cy="117037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6" name="Google Shape;786;p37"/>
            <p:cNvGrpSpPr/>
            <p:nvPr/>
          </p:nvGrpSpPr>
          <p:grpSpPr>
            <a:xfrm>
              <a:off x="421201" y="4664026"/>
              <a:ext cx="3971412" cy="369332"/>
              <a:chOff x="421201" y="4090589"/>
              <a:chExt cx="3971412" cy="369332"/>
            </a:xfrm>
          </p:grpSpPr>
          <p:sp>
            <p:nvSpPr>
              <p:cNvPr id="787" name="Google Shape;787;p37"/>
              <p:cNvSpPr/>
              <p:nvPr/>
            </p:nvSpPr>
            <p:spPr>
              <a:xfrm>
                <a:off x="1251531" y="4167533"/>
                <a:ext cx="314108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Respuesta al cambio</a:t>
                </a:r>
                <a:r>
                  <a:rPr lang="es-PE" sz="1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sobre seguir un plan.</a:t>
                </a: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421201" y="4090589"/>
                <a:ext cx="4008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24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b="1" sz="2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37"/>
              <p:cNvGrpSpPr/>
              <p:nvPr/>
            </p:nvGrpSpPr>
            <p:grpSpPr>
              <a:xfrm>
                <a:off x="904503" y="4194053"/>
                <a:ext cx="140792" cy="140258"/>
                <a:chOff x="3427964" y="2244682"/>
                <a:chExt cx="225891" cy="225034"/>
              </a:xfrm>
            </p:grpSpPr>
            <p:sp>
              <p:nvSpPr>
                <p:cNvPr id="790" name="Google Shape;790;p37"/>
                <p:cNvSpPr/>
                <p:nvPr/>
              </p:nvSpPr>
              <p:spPr>
                <a:xfrm>
                  <a:off x="3427964" y="2244682"/>
                  <a:ext cx="225891" cy="225034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7"/>
                <p:cNvSpPr/>
                <p:nvPr/>
              </p:nvSpPr>
              <p:spPr>
                <a:xfrm>
                  <a:off x="3482167" y="2298680"/>
                  <a:ext cx="117483" cy="117037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8"/>
          <p:cNvSpPr txBox="1"/>
          <p:nvPr/>
        </p:nvSpPr>
        <p:spPr>
          <a:xfrm>
            <a:off x="507648" y="919439"/>
            <a:ext cx="816803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PRINCIPIOS DEL MANIFIESTO ÁGIL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12 principios del Manifiesto Ágil son la base sobre la cual se construyen las prácticas ágiles. Aquí tienes un resumen de cada uno:</a:t>
            </a:r>
            <a:endParaRPr/>
          </a:p>
        </p:txBody>
      </p:sp>
      <p:sp>
        <p:nvSpPr>
          <p:cNvPr id="798" name="Google Shape;798;p38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AL ENFOQUE ÁGIL</a:t>
            </a:r>
            <a:endParaRPr/>
          </a:p>
        </p:txBody>
      </p:sp>
      <p:sp>
        <p:nvSpPr>
          <p:cNvPr id="799" name="Google Shape;799;p38"/>
          <p:cNvSpPr/>
          <p:nvPr/>
        </p:nvSpPr>
        <p:spPr>
          <a:xfrm>
            <a:off x="500556" y="1771135"/>
            <a:ext cx="8175132" cy="3462853"/>
          </a:xfrm>
          <a:prstGeom prst="roundRect">
            <a:avLst>
              <a:gd fmla="val 3462" name="adj"/>
            </a:avLst>
          </a:prstGeom>
          <a:solidFill>
            <a:srgbClr val="D1EF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Satisfacción del cliente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la entrega continua y temprana de </a:t>
            </a:r>
            <a:r>
              <a:rPr i="1"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valioso.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Acoger el cambio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incluso en etapas tardías del desarrollo para que el cliente obtenga una ventaja competitiva.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Entregas frecuentes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i="1"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funcional, desde unas pocas semanas hasta un par de meses, con preferencia por los plazos más cortos.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Colaboración diaria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el equipo de negocio y el equipo de desarrollo durante todo el proyecto.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Motivación de los individuos: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proyectos con personas motivadas, brindarles el entorno y el apoyo necesarios, y confiarles la ejecución del trabajo.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Comunicación cara a cara: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método más eficiente y efectivo para transmitir información dentro de un equipo de desarrollo es la conversación cara a cara.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i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funcional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la principal medida de progreso.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Sostenibilidad: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procesos ágiles promueven un ritmo de trabajo constante e indefinido para el equipo de desarrollo.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Excelencia técnica y buen diseño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mejoran la agilidad.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Simplicidad: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 la cantidad de trabajo no realizado es esencial, promoviendo la simplicidad en el desarrollo.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Autoorganización de los equipos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mejorar el diseño, los requisitos y la arquitectura del proyecto.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50"/>
              <a:buFont typeface="Calibri"/>
              <a:buAutoNum type="arabicPeriod"/>
            </a:pPr>
            <a:r>
              <a:rPr b="1"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Reflexión y ajuste continuo:</a:t>
            </a:r>
            <a:r>
              <a:rPr lang="es-PE" sz="125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intervalos regulares, el equipo reflexiona sobre cómo ser más efectivo y ajusta su comportamiento en consecuencia.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9"/>
          <p:cNvSpPr txBox="1"/>
          <p:nvPr/>
        </p:nvSpPr>
        <p:spPr>
          <a:xfrm>
            <a:off x="1008063" y="3169972"/>
            <a:ext cx="2994094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ÁREAS DE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DOMINIO ÁGIL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0"/>
          <p:cNvSpPr txBox="1"/>
          <p:nvPr/>
        </p:nvSpPr>
        <p:spPr>
          <a:xfrm>
            <a:off x="507649" y="919439"/>
            <a:ext cx="742538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áreas de dominio ágil incluyen un conjunto de principios y una mentalidad que guía a los equipos en la implementación de métodos ágiles. Los principios fundamentales incluyen la entrega continua de valor, la bienvenida al cambio, la colaboración cercana con el cliente, y la simplicidad.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0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ÁREAS DE DOMINIO ÁGIL</a:t>
            </a:r>
            <a:endParaRPr/>
          </a:p>
        </p:txBody>
      </p:sp>
      <p:cxnSp>
        <p:nvCxnSpPr>
          <p:cNvPr id="815" name="Google Shape;815;p40"/>
          <p:cNvCxnSpPr/>
          <p:nvPr/>
        </p:nvCxnSpPr>
        <p:spPr>
          <a:xfrm>
            <a:off x="722046" y="2557672"/>
            <a:ext cx="0" cy="952694"/>
          </a:xfrm>
          <a:prstGeom prst="straightConnector1">
            <a:avLst/>
          </a:prstGeom>
          <a:noFill/>
          <a:ln cap="flat" cmpd="sng" w="12700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6" name="Google Shape;816;p40"/>
          <p:cNvGrpSpPr/>
          <p:nvPr/>
        </p:nvGrpSpPr>
        <p:grpSpPr>
          <a:xfrm>
            <a:off x="645704" y="2347053"/>
            <a:ext cx="6315269" cy="1845663"/>
            <a:chOff x="645704" y="2034011"/>
            <a:chExt cx="6315269" cy="1845663"/>
          </a:xfrm>
        </p:grpSpPr>
        <p:grpSp>
          <p:nvGrpSpPr>
            <p:cNvPr id="817" name="Google Shape;817;p40"/>
            <p:cNvGrpSpPr/>
            <p:nvPr/>
          </p:nvGrpSpPr>
          <p:grpSpPr>
            <a:xfrm>
              <a:off x="645704" y="2034011"/>
              <a:ext cx="6315269" cy="861774"/>
              <a:chOff x="645704" y="2034011"/>
              <a:chExt cx="6315269" cy="861774"/>
            </a:xfrm>
          </p:grpSpPr>
          <p:sp>
            <p:nvSpPr>
              <p:cNvPr id="818" name="Google Shape;818;p40"/>
              <p:cNvSpPr/>
              <p:nvPr/>
            </p:nvSpPr>
            <p:spPr>
              <a:xfrm>
                <a:off x="936447" y="2034011"/>
                <a:ext cx="6024526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400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PRINCIPIOS: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Uno de los principios clave es “la atención continua a la excelencia técnica y un buen diseño mejora la agilidad”, que se traduce en la práctica como la adopción de estándares de codificación y pruebas automáticas en el desarrollo de </a:t>
                </a:r>
                <a:r>
                  <a:rPr i="1"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software</a:t>
                </a: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645704" y="2043783"/>
                <a:ext cx="152683" cy="152683"/>
              </a:xfrm>
              <a:prstGeom prst="mathPlus">
                <a:avLst>
                  <a:gd fmla="val 15202" name="adj1"/>
                </a:avLst>
              </a:prstGeom>
              <a:solidFill>
                <a:srgbClr val="EE4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40"/>
            <p:cNvGrpSpPr/>
            <p:nvPr/>
          </p:nvGrpSpPr>
          <p:grpSpPr>
            <a:xfrm>
              <a:off x="645704" y="3233343"/>
              <a:ext cx="6315269" cy="646331"/>
              <a:chOff x="645704" y="3233343"/>
              <a:chExt cx="6315269" cy="646331"/>
            </a:xfrm>
          </p:grpSpPr>
          <p:sp>
            <p:nvSpPr>
              <p:cNvPr id="821" name="Google Shape;821;p40"/>
              <p:cNvSpPr/>
              <p:nvPr/>
            </p:nvSpPr>
            <p:spPr>
              <a:xfrm>
                <a:off x="936447" y="3233343"/>
                <a:ext cx="60245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400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MENTALIDAD ÁGIL: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Fomentar una cultura donde el aprendizaje continuo y la mejora incremental sean valorados y practicados.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645704" y="3244231"/>
                <a:ext cx="152683" cy="152683"/>
              </a:xfrm>
              <a:prstGeom prst="mathPlus">
                <a:avLst>
                  <a:gd fmla="val 15202" name="adj1"/>
                </a:avLst>
              </a:prstGeom>
              <a:solidFill>
                <a:srgbClr val="EE4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1"/>
          <p:cNvSpPr txBox="1"/>
          <p:nvPr/>
        </p:nvSpPr>
        <p:spPr>
          <a:xfrm>
            <a:off x="507650" y="919439"/>
            <a:ext cx="76642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DE VALOR A LA ORGANIZACIÓN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entrega de valor en el contexto ágil se refiere a la capacidad de un equipo para proporcionar productos o resultados que tengan un impacto positivo y tangible en la organización y sus clientes, de manera rápida y continua.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1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ÁREAS DE DOMINIO ÁGIL</a:t>
            </a: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1205867" y="2463113"/>
            <a:ext cx="6732266" cy="2191265"/>
          </a:xfrm>
          <a:prstGeom prst="roundRect">
            <a:avLst>
              <a:gd fmla="val 5718" name="adj"/>
            </a:avLst>
          </a:prstGeom>
          <a:solidFill>
            <a:srgbClr val="D1EFF4"/>
          </a:solidFill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equipo de desarrollo que entrega incrementos de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ciclos cortos, permitiendo a la organización reaccionar rápidamente a las necesidades del mercado.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equipo de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ajusta sus estrategias basándose en el análisis de datos en tiempo real, proporcionando valor continuo a la empresa.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2"/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3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grpSp>
        <p:nvGrpSpPr>
          <p:cNvPr id="845" name="Google Shape;845;p43"/>
          <p:cNvGrpSpPr/>
          <p:nvPr/>
        </p:nvGrpSpPr>
        <p:grpSpPr>
          <a:xfrm>
            <a:off x="503238" y="1599133"/>
            <a:ext cx="8150279" cy="2391682"/>
            <a:chOff x="503238" y="1599133"/>
            <a:chExt cx="8150279" cy="2391682"/>
          </a:xfrm>
        </p:grpSpPr>
        <p:grpSp>
          <p:nvGrpSpPr>
            <p:cNvPr id="846" name="Google Shape;846;p43"/>
            <p:cNvGrpSpPr/>
            <p:nvPr/>
          </p:nvGrpSpPr>
          <p:grpSpPr>
            <a:xfrm>
              <a:off x="503238" y="1599133"/>
              <a:ext cx="3889376" cy="2391682"/>
              <a:chOff x="1362631" y="1410107"/>
              <a:chExt cx="5068665" cy="3116857"/>
            </a:xfrm>
          </p:grpSpPr>
          <p:sp>
            <p:nvSpPr>
              <p:cNvPr id="847" name="Google Shape;847;p43"/>
              <p:cNvSpPr/>
              <p:nvPr/>
            </p:nvSpPr>
            <p:spPr>
              <a:xfrm>
                <a:off x="1362631" y="1882589"/>
                <a:ext cx="5068665" cy="2644375"/>
              </a:xfrm>
              <a:prstGeom prst="roundRect">
                <a:avLst>
                  <a:gd fmla="val 5987" name="adj"/>
                </a:avLst>
              </a:prstGeom>
              <a:solidFill>
                <a:srgbClr val="00B1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48" name="Google Shape;848;p43"/>
              <p:cNvPicPr preferRelativeResize="0"/>
              <p:nvPr/>
            </p:nvPicPr>
            <p:blipFill rotWithShape="1">
              <a:blip r:embed="rId3">
                <a:alphaModFix/>
              </a:blip>
              <a:srcRect b="47889" l="30025" r="24147" t="0"/>
              <a:stretch/>
            </p:blipFill>
            <p:spPr>
              <a:xfrm>
                <a:off x="1640542" y="1410107"/>
                <a:ext cx="546847" cy="920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" name="Google Shape;849;p43"/>
              <p:cNvSpPr txBox="1"/>
              <p:nvPr/>
            </p:nvSpPr>
            <p:spPr>
              <a:xfrm>
                <a:off x="1754367" y="2402902"/>
                <a:ext cx="4506756" cy="1804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SCRUM</a:t>
                </a:r>
                <a:r>
                  <a:rPr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 una de las </a:t>
                </a:r>
                <a:r>
                  <a:rPr b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metodologías</a:t>
                </a:r>
                <a:r>
                  <a:rPr b="1"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ágiles</a:t>
                </a:r>
                <a:r>
                  <a:rPr b="1"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más utilizadas en la actualidad, destinada principalmente al desarrollo y mantenimiento de </a:t>
                </a:r>
                <a:r>
                  <a:rPr b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proyectos rápidos y flexibles</a:t>
                </a:r>
                <a:r>
                  <a:rPr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  <p:grpSp>
          <p:nvGrpSpPr>
            <p:cNvPr id="850" name="Google Shape;850;p43"/>
            <p:cNvGrpSpPr/>
            <p:nvPr/>
          </p:nvGrpSpPr>
          <p:grpSpPr>
            <a:xfrm>
              <a:off x="4764141" y="1599133"/>
              <a:ext cx="3889376" cy="2391681"/>
              <a:chOff x="1362631" y="1410107"/>
              <a:chExt cx="5068665" cy="3116855"/>
            </a:xfrm>
          </p:grpSpPr>
          <p:sp>
            <p:nvSpPr>
              <p:cNvPr id="851" name="Google Shape;851;p43"/>
              <p:cNvSpPr/>
              <p:nvPr/>
            </p:nvSpPr>
            <p:spPr>
              <a:xfrm>
                <a:off x="1362631" y="1882587"/>
                <a:ext cx="5068665" cy="2644375"/>
              </a:xfrm>
              <a:prstGeom prst="roundRect">
                <a:avLst>
                  <a:gd fmla="val 5987" name="adj"/>
                </a:avLst>
              </a:prstGeom>
              <a:solidFill>
                <a:srgbClr val="00B1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52" name="Google Shape;852;p43"/>
              <p:cNvPicPr preferRelativeResize="0"/>
              <p:nvPr/>
            </p:nvPicPr>
            <p:blipFill rotWithShape="1">
              <a:blip r:embed="rId3">
                <a:alphaModFix/>
              </a:blip>
              <a:srcRect b="47889" l="30025" r="24147" t="0"/>
              <a:stretch/>
            </p:blipFill>
            <p:spPr>
              <a:xfrm>
                <a:off x="1640542" y="1410107"/>
                <a:ext cx="546847" cy="920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3" name="Google Shape;853;p43"/>
              <p:cNvSpPr txBox="1"/>
              <p:nvPr/>
            </p:nvSpPr>
            <p:spPr>
              <a:xfrm>
                <a:off x="1754367" y="2402902"/>
                <a:ext cx="4457736" cy="1443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 elemento más importante de </a:t>
                </a:r>
                <a:r>
                  <a:rPr b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SCRUM</a:t>
                </a:r>
                <a:r>
                  <a:rPr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es el </a:t>
                </a:r>
                <a:r>
                  <a:rPr b="1" i="1" lang="es-PE" sz="18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</a:t>
                </a:r>
                <a:r>
                  <a:rPr lang="es-PE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que representa un miniproyecto que da visibilidad de los entregables en corto plazo.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4"/>
          <p:cNvSpPr txBox="1"/>
          <p:nvPr/>
        </p:nvSpPr>
        <p:spPr>
          <a:xfrm>
            <a:off x="507649" y="919439"/>
            <a:ext cx="816803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b="1"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proceso de repeticiones llamado “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iteraciones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plantea el desarrollo de un producto en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pocas semanas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 cada ciclo el equipo desarrolla el avance del proyecto sobre la base de una lista de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ha sido previamente priorizada, dando lugar al terminar cada ciclo a un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entregable.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4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grpSp>
        <p:nvGrpSpPr>
          <p:cNvPr id="861" name="Google Shape;861;p44"/>
          <p:cNvGrpSpPr/>
          <p:nvPr/>
        </p:nvGrpSpPr>
        <p:grpSpPr>
          <a:xfrm>
            <a:off x="1671682" y="1994453"/>
            <a:ext cx="5787716" cy="2996407"/>
            <a:chOff x="1578918" y="2027583"/>
            <a:chExt cx="5787716" cy="2996407"/>
          </a:xfrm>
        </p:grpSpPr>
        <p:pic>
          <p:nvPicPr>
            <p:cNvPr id="862" name="Google Shape;86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1888" y="2027583"/>
              <a:ext cx="2657059" cy="2567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44"/>
            <p:cNvSpPr txBox="1"/>
            <p:nvPr/>
          </p:nvSpPr>
          <p:spPr>
            <a:xfrm>
              <a:off x="2143190" y="2913892"/>
              <a:ext cx="10693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Completed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4"/>
            <p:cNvSpPr txBox="1"/>
            <p:nvPr/>
          </p:nvSpPr>
          <p:spPr>
            <a:xfrm>
              <a:off x="1644995" y="4500770"/>
              <a:ext cx="6322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Backlog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4"/>
            <p:cNvSpPr txBox="1"/>
            <p:nvPr/>
          </p:nvSpPr>
          <p:spPr>
            <a:xfrm>
              <a:off x="2440563" y="4500770"/>
              <a:ext cx="1183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Sprint Backlog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(Selected Stories and their Tasks)</a:t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4"/>
            <p:cNvSpPr txBox="1"/>
            <p:nvPr/>
          </p:nvSpPr>
          <p:spPr>
            <a:xfrm>
              <a:off x="6297274" y="4515915"/>
              <a:ext cx="10693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Completed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7" name="Google Shape;867;p44"/>
            <p:cNvCxnSpPr/>
            <p:nvPr/>
          </p:nvCxnSpPr>
          <p:spPr>
            <a:xfrm>
              <a:off x="3454400" y="3111500"/>
              <a:ext cx="217488" cy="373270"/>
            </a:xfrm>
            <a:prstGeom prst="straightConnector1">
              <a:avLst/>
            </a:prstGeom>
            <a:noFill/>
            <a:ln cap="flat" cmpd="sng" w="12700">
              <a:solidFill>
                <a:srgbClr val="7C829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8" name="Google Shape;868;p44"/>
            <p:cNvGrpSpPr/>
            <p:nvPr/>
          </p:nvGrpSpPr>
          <p:grpSpPr>
            <a:xfrm>
              <a:off x="1578918" y="3664074"/>
              <a:ext cx="746513" cy="794725"/>
              <a:chOff x="6300192" y="3649588"/>
              <a:chExt cx="746513" cy="794725"/>
            </a:xfrm>
          </p:grpSpPr>
          <p:grpSp>
            <p:nvGrpSpPr>
              <p:cNvPr id="869" name="Google Shape;869;p44"/>
              <p:cNvGrpSpPr/>
              <p:nvPr/>
            </p:nvGrpSpPr>
            <p:grpSpPr>
              <a:xfrm>
                <a:off x="6300192" y="3649588"/>
                <a:ext cx="746513" cy="218661"/>
                <a:chOff x="6300192" y="3649588"/>
                <a:chExt cx="746513" cy="218661"/>
              </a:xfrm>
            </p:grpSpPr>
            <p:sp>
              <p:nvSpPr>
                <p:cNvPr id="870" name="Google Shape;870;p44"/>
                <p:cNvSpPr/>
                <p:nvPr/>
              </p:nvSpPr>
              <p:spPr>
                <a:xfrm>
                  <a:off x="6841297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44"/>
                <p:cNvSpPr/>
                <p:nvPr/>
              </p:nvSpPr>
              <p:spPr>
                <a:xfrm>
                  <a:off x="6570744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44"/>
                <p:cNvSpPr/>
                <p:nvPr/>
              </p:nvSpPr>
              <p:spPr>
                <a:xfrm>
                  <a:off x="6300192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3" name="Google Shape;873;p44"/>
              <p:cNvGrpSpPr/>
              <p:nvPr/>
            </p:nvGrpSpPr>
            <p:grpSpPr>
              <a:xfrm>
                <a:off x="6300192" y="3937620"/>
                <a:ext cx="746513" cy="218661"/>
                <a:chOff x="6300192" y="3649588"/>
                <a:chExt cx="746513" cy="218661"/>
              </a:xfrm>
            </p:grpSpPr>
            <p:sp>
              <p:nvSpPr>
                <p:cNvPr id="874" name="Google Shape;874;p44"/>
                <p:cNvSpPr/>
                <p:nvPr/>
              </p:nvSpPr>
              <p:spPr>
                <a:xfrm>
                  <a:off x="6841297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44"/>
                <p:cNvSpPr/>
                <p:nvPr/>
              </p:nvSpPr>
              <p:spPr>
                <a:xfrm>
                  <a:off x="6570744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44"/>
                <p:cNvSpPr/>
                <p:nvPr/>
              </p:nvSpPr>
              <p:spPr>
                <a:xfrm>
                  <a:off x="6300192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7" name="Google Shape;877;p44"/>
              <p:cNvGrpSpPr/>
              <p:nvPr/>
            </p:nvGrpSpPr>
            <p:grpSpPr>
              <a:xfrm>
                <a:off x="6300192" y="4225652"/>
                <a:ext cx="746513" cy="218661"/>
                <a:chOff x="6300192" y="3649588"/>
                <a:chExt cx="746513" cy="218661"/>
              </a:xfrm>
            </p:grpSpPr>
            <p:sp>
              <p:nvSpPr>
                <p:cNvPr id="878" name="Google Shape;878;p44"/>
                <p:cNvSpPr/>
                <p:nvPr/>
              </p:nvSpPr>
              <p:spPr>
                <a:xfrm>
                  <a:off x="6841297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44"/>
                <p:cNvSpPr/>
                <p:nvPr/>
              </p:nvSpPr>
              <p:spPr>
                <a:xfrm>
                  <a:off x="6570744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44"/>
                <p:cNvSpPr/>
                <p:nvPr/>
              </p:nvSpPr>
              <p:spPr>
                <a:xfrm>
                  <a:off x="6300192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1" name="Google Shape;881;p44"/>
            <p:cNvGrpSpPr/>
            <p:nvPr/>
          </p:nvGrpSpPr>
          <p:grpSpPr>
            <a:xfrm>
              <a:off x="2627784" y="4240138"/>
              <a:ext cx="205408" cy="218661"/>
              <a:chOff x="1690043" y="3200524"/>
              <a:chExt cx="205408" cy="218661"/>
            </a:xfrm>
          </p:grpSpPr>
          <p:sp>
            <p:nvSpPr>
              <p:cNvPr id="882" name="Google Shape;882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3" name="Google Shape;883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4" name="Google Shape;884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44"/>
              <p:cNvCxnSpPr/>
              <p:nvPr/>
            </p:nvCxnSpPr>
            <p:spPr>
              <a:xfrm>
                <a:off x="1714662" y="328091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86" name="Google Shape;886;p44"/>
            <p:cNvGrpSpPr/>
            <p:nvPr/>
          </p:nvGrpSpPr>
          <p:grpSpPr>
            <a:xfrm>
              <a:off x="2899247" y="4240138"/>
              <a:ext cx="205408" cy="218661"/>
              <a:chOff x="1690043" y="3200524"/>
              <a:chExt cx="205408" cy="218661"/>
            </a:xfrm>
          </p:grpSpPr>
          <p:sp>
            <p:nvSpPr>
              <p:cNvPr id="887" name="Google Shape;887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8" name="Google Shape;888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0" name="Google Shape;890;p44"/>
            <p:cNvGrpSpPr/>
            <p:nvPr/>
          </p:nvGrpSpPr>
          <p:grpSpPr>
            <a:xfrm>
              <a:off x="3170709" y="4240138"/>
              <a:ext cx="205408" cy="218661"/>
              <a:chOff x="1690043" y="3200524"/>
              <a:chExt cx="205408" cy="218661"/>
            </a:xfrm>
          </p:grpSpPr>
          <p:sp>
            <p:nvSpPr>
              <p:cNvPr id="891" name="Google Shape;891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2" name="Google Shape;892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3" name="Google Shape;893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4" name="Google Shape;894;p44"/>
              <p:cNvCxnSpPr/>
              <p:nvPr/>
            </p:nvCxnSpPr>
            <p:spPr>
              <a:xfrm>
                <a:off x="1714662" y="328091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5" name="Google Shape;895;p44"/>
            <p:cNvGrpSpPr/>
            <p:nvPr/>
          </p:nvGrpSpPr>
          <p:grpSpPr>
            <a:xfrm>
              <a:off x="2627784" y="3952106"/>
              <a:ext cx="205408" cy="218661"/>
              <a:chOff x="1690043" y="3200524"/>
              <a:chExt cx="205408" cy="218661"/>
            </a:xfrm>
          </p:grpSpPr>
          <p:sp>
            <p:nvSpPr>
              <p:cNvPr id="896" name="Google Shape;896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7" name="Google Shape;897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9" name="Google Shape;899;p44"/>
            <p:cNvGrpSpPr/>
            <p:nvPr/>
          </p:nvGrpSpPr>
          <p:grpSpPr>
            <a:xfrm>
              <a:off x="2899247" y="3952106"/>
              <a:ext cx="205408" cy="218661"/>
              <a:chOff x="1690043" y="3200524"/>
              <a:chExt cx="205408" cy="218661"/>
            </a:xfrm>
          </p:grpSpPr>
          <p:sp>
            <p:nvSpPr>
              <p:cNvPr id="900" name="Google Shape;900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1" name="Google Shape;901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2" name="Google Shape;902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3" name="Google Shape;903;p44"/>
              <p:cNvCxnSpPr/>
              <p:nvPr/>
            </p:nvCxnSpPr>
            <p:spPr>
              <a:xfrm>
                <a:off x="1714662" y="328091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04" name="Google Shape;904;p44"/>
            <p:cNvGrpSpPr/>
            <p:nvPr/>
          </p:nvGrpSpPr>
          <p:grpSpPr>
            <a:xfrm>
              <a:off x="2627784" y="3664074"/>
              <a:ext cx="205408" cy="218661"/>
              <a:chOff x="1690043" y="3200524"/>
              <a:chExt cx="205408" cy="218661"/>
            </a:xfrm>
          </p:grpSpPr>
          <p:sp>
            <p:nvSpPr>
              <p:cNvPr id="905" name="Google Shape;905;p44"/>
              <p:cNvSpPr/>
              <p:nvPr/>
            </p:nvSpPr>
            <p:spPr>
              <a:xfrm>
                <a:off x="1690043" y="3200524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6" name="Google Shape;906;p44"/>
              <p:cNvCxnSpPr/>
              <p:nvPr/>
            </p:nvCxnSpPr>
            <p:spPr>
              <a:xfrm>
                <a:off x="1714662" y="332123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44"/>
              <p:cNvCxnSpPr/>
              <p:nvPr/>
            </p:nvCxnSpPr>
            <p:spPr>
              <a:xfrm>
                <a:off x="1714662" y="3361556"/>
                <a:ext cx="15617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7C82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08" name="Google Shape;908;p44"/>
            <p:cNvGrpSpPr/>
            <p:nvPr/>
          </p:nvGrpSpPr>
          <p:grpSpPr>
            <a:xfrm>
              <a:off x="6458698" y="3649588"/>
              <a:ext cx="746513" cy="794725"/>
              <a:chOff x="6458698" y="3649588"/>
              <a:chExt cx="746513" cy="794725"/>
            </a:xfrm>
          </p:grpSpPr>
          <p:sp>
            <p:nvSpPr>
              <p:cNvPr id="909" name="Google Shape;909;p44"/>
              <p:cNvSpPr/>
              <p:nvPr/>
            </p:nvSpPr>
            <p:spPr>
              <a:xfrm>
                <a:off x="6729250" y="3649588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6458698" y="3649588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6999803" y="3937620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6729250" y="3937620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6458698" y="3937620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6999803" y="4225652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6729250" y="4225652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6458698" y="4225652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7" name="Google Shape;917;p44"/>
              <p:cNvGrpSpPr/>
              <p:nvPr/>
            </p:nvGrpSpPr>
            <p:grpSpPr>
              <a:xfrm>
                <a:off x="6999803" y="3649588"/>
                <a:ext cx="205408" cy="218661"/>
                <a:chOff x="6999803" y="3649588"/>
                <a:chExt cx="205408" cy="218661"/>
              </a:xfrm>
            </p:grpSpPr>
            <p:sp>
              <p:nvSpPr>
                <p:cNvPr id="918" name="Google Shape;918;p44"/>
                <p:cNvSpPr/>
                <p:nvPr/>
              </p:nvSpPr>
              <p:spPr>
                <a:xfrm>
                  <a:off x="6999803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44"/>
                <p:cNvSpPr/>
                <p:nvPr/>
              </p:nvSpPr>
              <p:spPr>
                <a:xfrm rot="-2991625">
                  <a:off x="7051674" y="3718819"/>
                  <a:ext cx="107950" cy="69850"/>
                </a:xfrm>
                <a:prstGeom prst="corner">
                  <a:avLst>
                    <a:gd fmla="val 30425" name="adj1"/>
                    <a:gd fmla="val 30425" name="adj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0" name="Google Shape;920;p44"/>
              <p:cNvSpPr/>
              <p:nvPr/>
            </p:nvSpPr>
            <p:spPr>
              <a:xfrm rot="-2991625">
                <a:off x="6781355" y="3718819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 rot="-2991625">
                <a:off x="6511036" y="3718819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 rot="-2991625">
                <a:off x="7051674" y="4004295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 rot="-2991625">
                <a:off x="6781355" y="4004295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 rot="-2991625">
                <a:off x="6511036" y="4004295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 rot="-2991625">
                <a:off x="7051674" y="4291310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 rot="-2991625">
                <a:off x="6781355" y="4291310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 rot="-2991625">
                <a:off x="6511036" y="4291310"/>
                <a:ext cx="107950" cy="69850"/>
              </a:xfrm>
              <a:prstGeom prst="corner">
                <a:avLst>
                  <a:gd fmla="val 30425" name="adj1"/>
                  <a:gd fmla="val 3042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8" name="Google Shape;928;p44"/>
            <p:cNvGrpSpPr/>
            <p:nvPr/>
          </p:nvGrpSpPr>
          <p:grpSpPr>
            <a:xfrm>
              <a:off x="3444246" y="3521222"/>
              <a:ext cx="360025" cy="334051"/>
              <a:chOff x="3385716" y="3305598"/>
              <a:chExt cx="360025" cy="334051"/>
            </a:xfrm>
          </p:grpSpPr>
          <p:sp>
            <p:nvSpPr>
              <p:cNvPr id="929" name="Google Shape;929;p44"/>
              <p:cNvSpPr/>
              <p:nvPr/>
            </p:nvSpPr>
            <p:spPr>
              <a:xfrm>
                <a:off x="3540333" y="3305598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3463024" y="3363293"/>
                <a:ext cx="205408" cy="218661"/>
              </a:xfrm>
              <a:prstGeom prst="rect">
                <a:avLst/>
              </a:prstGeom>
              <a:solidFill>
                <a:srgbClr val="FBC8C4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" name="Google Shape;931;p44"/>
              <p:cNvGrpSpPr/>
              <p:nvPr/>
            </p:nvGrpSpPr>
            <p:grpSpPr>
              <a:xfrm>
                <a:off x="3385716" y="3420988"/>
                <a:ext cx="205408" cy="218661"/>
                <a:chOff x="6999803" y="3649588"/>
                <a:chExt cx="205408" cy="218661"/>
              </a:xfrm>
            </p:grpSpPr>
            <p:sp>
              <p:nvSpPr>
                <p:cNvPr id="932" name="Google Shape;932;p44"/>
                <p:cNvSpPr/>
                <p:nvPr/>
              </p:nvSpPr>
              <p:spPr>
                <a:xfrm>
                  <a:off x="6999803" y="3649588"/>
                  <a:ext cx="205408" cy="218661"/>
                </a:xfrm>
                <a:prstGeom prst="rect">
                  <a:avLst/>
                </a:prstGeom>
                <a:solidFill>
                  <a:srgbClr val="FBC8C4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44"/>
                <p:cNvSpPr/>
                <p:nvPr/>
              </p:nvSpPr>
              <p:spPr>
                <a:xfrm rot="-2991625">
                  <a:off x="7051674" y="3718819"/>
                  <a:ext cx="107950" cy="69850"/>
                </a:xfrm>
                <a:prstGeom prst="corner">
                  <a:avLst>
                    <a:gd fmla="val 30425" name="adj1"/>
                    <a:gd fmla="val 30425" name="adj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934" name="Google Shape;934;p44"/>
            <p:cNvCxnSpPr/>
            <p:nvPr/>
          </p:nvCxnSpPr>
          <p:spPr>
            <a:xfrm>
              <a:off x="3236496" y="3111017"/>
              <a:ext cx="221977" cy="0"/>
            </a:xfrm>
            <a:prstGeom prst="straightConnector1">
              <a:avLst/>
            </a:prstGeom>
            <a:noFill/>
            <a:ln cap="flat" cmpd="sng" w="12700">
              <a:solidFill>
                <a:srgbClr val="7C829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5"/>
          <p:cNvSpPr txBox="1"/>
          <p:nvPr/>
        </p:nvSpPr>
        <p:spPr>
          <a:xfrm>
            <a:off x="507649" y="919439"/>
            <a:ext cx="39996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5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cxnSp>
        <p:nvCxnSpPr>
          <p:cNvPr id="942" name="Google Shape;942;p45"/>
          <p:cNvCxnSpPr/>
          <p:nvPr/>
        </p:nvCxnSpPr>
        <p:spPr>
          <a:xfrm>
            <a:off x="722046" y="1572441"/>
            <a:ext cx="0" cy="400654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43" name="Google Shape;943;p45"/>
          <p:cNvGrpSpPr/>
          <p:nvPr/>
        </p:nvGrpSpPr>
        <p:grpSpPr>
          <a:xfrm>
            <a:off x="645704" y="1332768"/>
            <a:ext cx="6685973" cy="492443"/>
            <a:chOff x="645704" y="1489290"/>
            <a:chExt cx="6685973" cy="492443"/>
          </a:xfrm>
        </p:grpSpPr>
        <p:sp>
          <p:nvSpPr>
            <p:cNvPr id="944" name="Google Shape;944;p45"/>
            <p:cNvSpPr/>
            <p:nvPr/>
          </p:nvSpPr>
          <p:spPr>
            <a:xfrm>
              <a:off x="933467" y="1489290"/>
              <a:ext cx="6398210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7938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PE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Entrega de resultados con periodicidad quincenal o mensual, lo cual proporciona grandes ventajas.</a:t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645704" y="1537620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5"/>
          <p:cNvGrpSpPr/>
          <p:nvPr/>
        </p:nvGrpSpPr>
        <p:grpSpPr>
          <a:xfrm>
            <a:off x="645704" y="1965203"/>
            <a:ext cx="7221431" cy="246221"/>
            <a:chOff x="645704" y="2308554"/>
            <a:chExt cx="7221431" cy="246221"/>
          </a:xfrm>
        </p:grpSpPr>
        <p:sp>
          <p:nvSpPr>
            <p:cNvPr id="947" name="Google Shape;947;p45"/>
            <p:cNvSpPr/>
            <p:nvPr/>
          </p:nvSpPr>
          <p:spPr>
            <a:xfrm>
              <a:off x="933467" y="2308554"/>
              <a:ext cx="69336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regular de las expectativas del cliente y basada en resultados tangibles.</a:t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645704" y="235797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5"/>
          <p:cNvGrpSpPr/>
          <p:nvPr/>
        </p:nvGrpSpPr>
        <p:grpSpPr>
          <a:xfrm>
            <a:off x="645704" y="2351416"/>
            <a:ext cx="6408795" cy="246221"/>
            <a:chOff x="645704" y="2790065"/>
            <a:chExt cx="6408795" cy="246221"/>
          </a:xfrm>
        </p:grpSpPr>
        <p:sp>
          <p:nvSpPr>
            <p:cNvPr id="950" name="Google Shape;950;p45"/>
            <p:cNvSpPr/>
            <p:nvPr/>
          </p:nvSpPr>
          <p:spPr>
            <a:xfrm>
              <a:off x="933466" y="2790065"/>
              <a:ext cx="61210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Resultados anticipados (time to market).</a:t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645704" y="2850098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5"/>
          <p:cNvGrpSpPr/>
          <p:nvPr/>
        </p:nvGrpSpPr>
        <p:grpSpPr>
          <a:xfrm>
            <a:off x="645704" y="2737629"/>
            <a:ext cx="6628307" cy="492443"/>
            <a:chOff x="645704" y="3271575"/>
            <a:chExt cx="6628307" cy="492443"/>
          </a:xfrm>
        </p:grpSpPr>
        <p:sp>
          <p:nvSpPr>
            <p:cNvPr id="953" name="Google Shape;953;p45"/>
            <p:cNvSpPr/>
            <p:nvPr/>
          </p:nvSpPr>
          <p:spPr>
            <a:xfrm>
              <a:off x="933466" y="3271575"/>
              <a:ext cx="6340545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Flexibilidad y adaptación respecto a las necesidades del cliente, cambios en el mercado, etc.</a:t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5"/>
          <p:cNvGrpSpPr/>
          <p:nvPr/>
        </p:nvGrpSpPr>
        <p:grpSpPr>
          <a:xfrm>
            <a:off x="645704" y="3370064"/>
            <a:ext cx="6628307" cy="246221"/>
            <a:chOff x="645704" y="3271575"/>
            <a:chExt cx="6628307" cy="246221"/>
          </a:xfrm>
        </p:grpSpPr>
        <p:sp>
          <p:nvSpPr>
            <p:cNvPr id="956" name="Google Shape;956;p45"/>
            <p:cNvSpPr/>
            <p:nvPr/>
          </p:nvSpPr>
          <p:spPr>
            <a:xfrm>
              <a:off x="933466" y="3271575"/>
              <a:ext cx="63405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sistemática del Retorno de Inversión (ROI).</a:t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5"/>
          <p:cNvGrpSpPr/>
          <p:nvPr/>
        </p:nvGrpSpPr>
        <p:grpSpPr>
          <a:xfrm>
            <a:off x="645704" y="3756277"/>
            <a:ext cx="6628307" cy="246221"/>
            <a:chOff x="645704" y="3271575"/>
            <a:chExt cx="6628307" cy="246221"/>
          </a:xfrm>
        </p:grpSpPr>
        <p:sp>
          <p:nvSpPr>
            <p:cNvPr id="959" name="Google Shape;959;p45"/>
            <p:cNvSpPr/>
            <p:nvPr/>
          </p:nvSpPr>
          <p:spPr>
            <a:xfrm>
              <a:off x="933466" y="3271575"/>
              <a:ext cx="63405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Mitigación sistemática de los riesgos del proyecto.</a:t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5"/>
          <p:cNvGrpSpPr/>
          <p:nvPr/>
        </p:nvGrpSpPr>
        <p:grpSpPr>
          <a:xfrm>
            <a:off x="645704" y="4142490"/>
            <a:ext cx="6628307" cy="246221"/>
            <a:chOff x="645704" y="3271575"/>
            <a:chExt cx="6628307" cy="246221"/>
          </a:xfrm>
        </p:grpSpPr>
        <p:sp>
          <p:nvSpPr>
            <p:cNvPr id="962" name="Google Shape;962;p45"/>
            <p:cNvSpPr/>
            <p:nvPr/>
          </p:nvSpPr>
          <p:spPr>
            <a:xfrm>
              <a:off x="933466" y="3271575"/>
              <a:ext cx="63405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Incremento de la productividad y la calidad.</a:t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45"/>
          <p:cNvGrpSpPr/>
          <p:nvPr/>
        </p:nvGrpSpPr>
        <p:grpSpPr>
          <a:xfrm>
            <a:off x="645704" y="4528703"/>
            <a:ext cx="6628307" cy="246221"/>
            <a:chOff x="645704" y="3271575"/>
            <a:chExt cx="6628307" cy="246221"/>
          </a:xfrm>
        </p:grpSpPr>
        <p:sp>
          <p:nvSpPr>
            <p:cNvPr id="965" name="Google Shape;965;p45"/>
            <p:cNvSpPr/>
            <p:nvPr/>
          </p:nvSpPr>
          <p:spPr>
            <a:xfrm>
              <a:off x="933466" y="3271575"/>
              <a:ext cx="63405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Alineamiento entre el cliente y el equipo de desarrollo.</a:t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645704" y="4914913"/>
            <a:ext cx="6628307" cy="246221"/>
            <a:chOff x="645704" y="3271575"/>
            <a:chExt cx="6628307" cy="246221"/>
          </a:xfrm>
        </p:grpSpPr>
        <p:sp>
          <p:nvSpPr>
            <p:cNvPr id="968" name="Google Shape;968;p45"/>
            <p:cNvSpPr/>
            <p:nvPr/>
          </p:nvSpPr>
          <p:spPr>
            <a:xfrm>
              <a:off x="933466" y="3271575"/>
              <a:ext cx="63405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Equipo motivado.</a:t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645704" y="3316823"/>
              <a:ext cx="152683" cy="152683"/>
            </a:xfrm>
            <a:prstGeom prst="mathPlus">
              <a:avLst>
                <a:gd fmla="val 15202" name="adj1"/>
              </a:avLst>
            </a:prstGeom>
            <a:solidFill>
              <a:srgbClr val="00B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" name="Google Shape;970;p45"/>
          <p:cNvCxnSpPr/>
          <p:nvPr/>
        </p:nvCxnSpPr>
        <p:spPr>
          <a:xfrm>
            <a:off x="722046" y="2597766"/>
            <a:ext cx="0" cy="147993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45"/>
          <p:cNvCxnSpPr/>
          <p:nvPr/>
        </p:nvCxnSpPr>
        <p:spPr>
          <a:xfrm>
            <a:off x="722046" y="2969363"/>
            <a:ext cx="0" cy="400654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45"/>
          <p:cNvCxnSpPr/>
          <p:nvPr/>
        </p:nvCxnSpPr>
        <p:spPr>
          <a:xfrm>
            <a:off x="722046" y="2193888"/>
            <a:ext cx="0" cy="190872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45"/>
          <p:cNvCxnSpPr/>
          <p:nvPr/>
        </p:nvCxnSpPr>
        <p:spPr>
          <a:xfrm>
            <a:off x="722046" y="3586770"/>
            <a:ext cx="0" cy="190872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4" name="Google Shape;974;p45"/>
          <p:cNvCxnSpPr/>
          <p:nvPr/>
        </p:nvCxnSpPr>
        <p:spPr>
          <a:xfrm>
            <a:off x="722046" y="3974380"/>
            <a:ext cx="0" cy="190872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45"/>
          <p:cNvCxnSpPr/>
          <p:nvPr/>
        </p:nvCxnSpPr>
        <p:spPr>
          <a:xfrm>
            <a:off x="722046" y="4361563"/>
            <a:ext cx="0" cy="190872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45"/>
          <p:cNvCxnSpPr/>
          <p:nvPr/>
        </p:nvCxnSpPr>
        <p:spPr>
          <a:xfrm>
            <a:off x="722046" y="4747003"/>
            <a:ext cx="0" cy="190872"/>
          </a:xfrm>
          <a:prstGeom prst="straightConnector1">
            <a:avLst/>
          </a:prstGeom>
          <a:noFill/>
          <a:ln cap="flat" cmpd="sng" w="127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/>
          <p:nvPr/>
        </p:nvSpPr>
        <p:spPr>
          <a:xfrm>
            <a:off x="503238" y="1337912"/>
            <a:ext cx="8172450" cy="3896076"/>
          </a:xfrm>
          <a:prstGeom prst="rect">
            <a:avLst/>
          </a:prstGeom>
          <a:solidFill>
            <a:srgbClr val="DDEE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6"/>
          <p:cNvSpPr txBox="1"/>
          <p:nvPr/>
        </p:nvSpPr>
        <p:spPr>
          <a:xfrm>
            <a:off x="507649" y="919439"/>
            <a:ext cx="53786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PRINCIPALES ROLES DE SCRUM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6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pic>
        <p:nvPicPr>
          <p:cNvPr id="985" name="Google Shape;9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681" y="1771238"/>
            <a:ext cx="7255041" cy="314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7"/>
          <p:cNvSpPr/>
          <p:nvPr/>
        </p:nvSpPr>
        <p:spPr>
          <a:xfrm>
            <a:off x="4751388" y="912813"/>
            <a:ext cx="3924300" cy="4321175"/>
          </a:xfrm>
          <a:prstGeom prst="rect">
            <a:avLst/>
          </a:prstGeom>
          <a:solidFill>
            <a:srgbClr val="DDEE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7"/>
          <p:cNvSpPr txBox="1"/>
          <p:nvPr/>
        </p:nvSpPr>
        <p:spPr>
          <a:xfrm>
            <a:off x="507650" y="919439"/>
            <a:ext cx="3884964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b="1" i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OWNER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máximo responsable de las funcionalidades que se deben incluir en el proyecto y de darles una prioridad para generar el </a:t>
            </a:r>
            <a:r>
              <a:rPr i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Funciones y responsabilidades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Expresar y clarificar las funcionalidades del </a:t>
            </a:r>
            <a:r>
              <a:rPr i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 final sobre las funcionalidades a implementar.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 una prioridad a las funcionalidades y mantener el </a:t>
            </a:r>
            <a:r>
              <a:rPr i="1"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del negocio y del proyecto.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del producto para que se adecue a las necesidades reales de la empresa y lo solicitado.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P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Responsable de la rentabilidad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pic>
        <p:nvPicPr>
          <p:cNvPr id="993" name="Google Shape;993;p47"/>
          <p:cNvPicPr preferRelativeResize="0"/>
          <p:nvPr/>
        </p:nvPicPr>
        <p:blipFill rotWithShape="1">
          <a:blip r:embed="rId3">
            <a:alphaModFix/>
          </a:blip>
          <a:srcRect b="0" l="0" r="73397" t="0"/>
          <a:stretch/>
        </p:blipFill>
        <p:spPr>
          <a:xfrm>
            <a:off x="5802600" y="1552576"/>
            <a:ext cx="1930041" cy="314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8"/>
          <p:cNvSpPr txBox="1"/>
          <p:nvPr/>
        </p:nvSpPr>
        <p:spPr>
          <a:xfrm>
            <a:off x="507648" y="919439"/>
            <a:ext cx="3884965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</a:t>
            </a:r>
            <a:r>
              <a:rPr b="1" i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i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el encargado de gestionar el proyecto, su principal objetivo es verificar que las diferentes etapas del </a:t>
            </a:r>
            <a:r>
              <a:rPr i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van cumpliendo y evitar en la medida de lo posible cuellos de botella o dificultades en el desarrollo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Funciones y responsabilidades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Deberá transmitir correctamente Scrum tanto al </a:t>
            </a:r>
            <a:r>
              <a:rPr i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 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al equipo.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Controlará que en el proyecto cada uno tenga su papel, y no puedan interferir terceras personas.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Previsión de problemas y posibles cuellos de botella.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Resolución de los problemas surgidos dentro del proyecto.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un clima de trabajo colaborativo y autogestionado.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Motivar al equipo.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8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sp>
        <p:nvSpPr>
          <p:cNvPr id="1000" name="Google Shape;1000;p48"/>
          <p:cNvSpPr/>
          <p:nvPr/>
        </p:nvSpPr>
        <p:spPr>
          <a:xfrm>
            <a:off x="4751388" y="912813"/>
            <a:ext cx="3924300" cy="4321175"/>
          </a:xfrm>
          <a:prstGeom prst="rect">
            <a:avLst/>
          </a:prstGeom>
          <a:solidFill>
            <a:srgbClr val="DDEE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1" name="Google Shape;1001;p48"/>
          <p:cNvPicPr preferRelativeResize="0"/>
          <p:nvPr/>
        </p:nvPicPr>
        <p:blipFill rotWithShape="1">
          <a:blip r:embed="rId3">
            <a:alphaModFix/>
          </a:blip>
          <a:srcRect b="0" l="32647" r="39130" t="0"/>
          <a:stretch/>
        </p:blipFill>
        <p:spPr>
          <a:xfrm>
            <a:off x="5645425" y="1519448"/>
            <a:ext cx="2047461" cy="314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 txBox="1"/>
          <p:nvPr/>
        </p:nvSpPr>
        <p:spPr>
          <a:xfrm>
            <a:off x="507650" y="919439"/>
            <a:ext cx="388496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</a:t>
            </a:r>
            <a:r>
              <a:rPr b="1" i="1" lang="es-PE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equipo de los desarrolladores del producto, normalmente se compone por personal con diferentes perfiles que abarquen las posibles áreas y tecnologías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Funciones y responsabilidades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Llevar el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Backlog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producto, a desarrollos potencialmente funcionales y operativos.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la calidad en los productos.</a:t>
            </a:r>
            <a:endParaRPr/>
          </a:p>
        </p:txBody>
      </p:sp>
      <p:sp>
        <p:nvSpPr>
          <p:cNvPr id="1007" name="Google Shape;1007;p49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sp>
        <p:nvSpPr>
          <p:cNvPr id="1008" name="Google Shape;1008;p49"/>
          <p:cNvSpPr/>
          <p:nvPr/>
        </p:nvSpPr>
        <p:spPr>
          <a:xfrm>
            <a:off x="4751388" y="912813"/>
            <a:ext cx="3924300" cy="4321175"/>
          </a:xfrm>
          <a:prstGeom prst="rect">
            <a:avLst/>
          </a:prstGeom>
          <a:solidFill>
            <a:srgbClr val="DDEE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9" name="Google Shape;1009;p49"/>
          <p:cNvPicPr preferRelativeResize="0"/>
          <p:nvPr/>
        </p:nvPicPr>
        <p:blipFill rotWithShape="1">
          <a:blip r:embed="rId3">
            <a:alphaModFix/>
          </a:blip>
          <a:srcRect b="0" l="66854" r="0" t="0"/>
          <a:stretch/>
        </p:blipFill>
        <p:spPr>
          <a:xfrm>
            <a:off x="5524293" y="1519446"/>
            <a:ext cx="2404759" cy="314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507649" y="919439"/>
            <a:ext cx="3884964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Refleja </a:t>
            </a:r>
            <a:r>
              <a:rPr b="1" lang="es-PE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vistas simplificadas y en pequeña escala de la realidad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presenta escenarios, estrategias o enfoques para optimizar los procesos y los esfuerzos de trabajo. 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dar forma al comportamiento y señalar enfoques para resolver problemas o satisfacer necesidades.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modelos fueron desarrollados teniendo en cuenta los proyectos y los equipos del proyecto; otros son de naturaleza más general.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14442" l="4372" r="0" t="13196"/>
          <a:stretch/>
        </p:blipFill>
        <p:spPr>
          <a:xfrm>
            <a:off x="4751388" y="912813"/>
            <a:ext cx="3930956" cy="325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0"/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0"/>
          <p:cNvSpPr/>
          <p:nvPr/>
        </p:nvSpPr>
        <p:spPr>
          <a:xfrm>
            <a:off x="1404728" y="3721864"/>
            <a:ext cx="2882347" cy="463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50"/>
          <p:cNvSpPr/>
          <p:nvPr/>
        </p:nvSpPr>
        <p:spPr>
          <a:xfrm>
            <a:off x="4963420" y="3721864"/>
            <a:ext cx="1544205" cy="463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50"/>
          <p:cNvSpPr/>
          <p:nvPr/>
        </p:nvSpPr>
        <p:spPr>
          <a:xfrm>
            <a:off x="503238" y="376836"/>
            <a:ext cx="2862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1073081" y="1469402"/>
            <a:ext cx="22863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PROCESS</a:t>
            </a:r>
            <a:endParaRPr/>
          </a:p>
        </p:txBody>
      </p:sp>
      <p:sp>
        <p:nvSpPr>
          <p:cNvPr id="1019" name="Google Shape;1019;p50"/>
          <p:cNvSpPr/>
          <p:nvPr/>
        </p:nvSpPr>
        <p:spPr>
          <a:xfrm>
            <a:off x="1028597" y="3266489"/>
            <a:ext cx="87971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/>
          </a:p>
        </p:txBody>
      </p:sp>
      <p:sp>
        <p:nvSpPr>
          <p:cNvPr id="1020" name="Google Shape;1020;p50"/>
          <p:cNvSpPr/>
          <p:nvPr/>
        </p:nvSpPr>
        <p:spPr>
          <a:xfrm>
            <a:off x="2484171" y="3266489"/>
            <a:ext cx="87971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endParaRPr/>
          </a:p>
        </p:txBody>
      </p:sp>
      <p:sp>
        <p:nvSpPr>
          <p:cNvPr id="1021" name="Google Shape;1021;p50"/>
          <p:cNvSpPr/>
          <p:nvPr/>
        </p:nvSpPr>
        <p:spPr>
          <a:xfrm>
            <a:off x="4523563" y="1873254"/>
            <a:ext cx="87971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 </a:t>
            </a:r>
            <a:endParaRPr/>
          </a:p>
        </p:txBody>
      </p:sp>
      <p:sp>
        <p:nvSpPr>
          <p:cNvPr id="1022" name="Google Shape;1022;p50"/>
          <p:cNvSpPr/>
          <p:nvPr/>
        </p:nvSpPr>
        <p:spPr>
          <a:xfrm>
            <a:off x="6467532" y="2255066"/>
            <a:ext cx="87971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scrum</a:t>
            </a:r>
            <a:endParaRPr/>
          </a:p>
        </p:txBody>
      </p:sp>
      <p:sp>
        <p:nvSpPr>
          <p:cNvPr id="1023" name="Google Shape;1023;p50"/>
          <p:cNvSpPr/>
          <p:nvPr/>
        </p:nvSpPr>
        <p:spPr>
          <a:xfrm>
            <a:off x="1069464" y="4352898"/>
            <a:ext cx="7624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/>
          </a:p>
        </p:txBody>
      </p:sp>
      <p:sp>
        <p:nvSpPr>
          <p:cNvPr id="1024" name="Google Shape;1024;p50"/>
          <p:cNvSpPr/>
          <p:nvPr/>
        </p:nvSpPr>
        <p:spPr>
          <a:xfrm>
            <a:off x="1954085" y="4352898"/>
            <a:ext cx="9680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planning meeting</a:t>
            </a:r>
            <a:endParaRPr/>
          </a:p>
        </p:txBody>
      </p:sp>
      <p:sp>
        <p:nvSpPr>
          <p:cNvPr id="1025" name="Google Shape;1025;p50"/>
          <p:cNvSpPr/>
          <p:nvPr/>
        </p:nvSpPr>
        <p:spPr>
          <a:xfrm>
            <a:off x="3028862" y="4352898"/>
            <a:ext cx="7546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/>
          </a:p>
        </p:txBody>
      </p:sp>
      <p:sp>
        <p:nvSpPr>
          <p:cNvPr id="1026" name="Google Shape;1026;p50"/>
          <p:cNvSpPr/>
          <p:nvPr/>
        </p:nvSpPr>
        <p:spPr>
          <a:xfrm>
            <a:off x="4584767" y="2833293"/>
            <a:ext cx="9263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1-4 WEEKS</a:t>
            </a:r>
            <a:endParaRPr/>
          </a:p>
        </p:txBody>
      </p:sp>
      <p:sp>
        <p:nvSpPr>
          <p:cNvPr id="1027" name="Google Shape;1027;p50"/>
          <p:cNvSpPr/>
          <p:nvPr/>
        </p:nvSpPr>
        <p:spPr>
          <a:xfrm>
            <a:off x="6639912" y="4352898"/>
            <a:ext cx="6590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Finished work</a:t>
            </a:r>
            <a:endParaRPr/>
          </a:p>
        </p:txBody>
      </p:sp>
      <p:sp>
        <p:nvSpPr>
          <p:cNvPr id="1028" name="Google Shape;1028;p50"/>
          <p:cNvSpPr/>
          <p:nvPr/>
        </p:nvSpPr>
        <p:spPr>
          <a:xfrm>
            <a:off x="5721556" y="2256620"/>
            <a:ext cx="65902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 H</a:t>
            </a:r>
            <a:endParaRPr/>
          </a:p>
        </p:txBody>
      </p:sp>
      <p:sp>
        <p:nvSpPr>
          <p:cNvPr id="1029" name="Google Shape;1029;p50"/>
          <p:cNvSpPr/>
          <p:nvPr/>
        </p:nvSpPr>
        <p:spPr>
          <a:xfrm>
            <a:off x="7446059" y="3598268"/>
            <a:ext cx="826773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b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Retrospective</a:t>
            </a:r>
            <a:endParaRPr/>
          </a:p>
        </p:txBody>
      </p:sp>
      <p:sp>
        <p:nvSpPr>
          <p:cNvPr id="1030" name="Google Shape;1030;p50"/>
          <p:cNvSpPr/>
          <p:nvPr/>
        </p:nvSpPr>
        <p:spPr>
          <a:xfrm>
            <a:off x="2067034" y="3582717"/>
            <a:ext cx="742121" cy="742121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382" y="3712419"/>
            <a:ext cx="477424" cy="4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0"/>
          <p:cNvSpPr/>
          <p:nvPr/>
        </p:nvSpPr>
        <p:spPr>
          <a:xfrm>
            <a:off x="1079640" y="3582717"/>
            <a:ext cx="742121" cy="742121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435" y="3735736"/>
            <a:ext cx="400530" cy="45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0"/>
          <p:cNvSpPr/>
          <p:nvPr/>
        </p:nvSpPr>
        <p:spPr>
          <a:xfrm>
            <a:off x="3035117" y="3582717"/>
            <a:ext cx="742121" cy="742121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236" y="3713039"/>
            <a:ext cx="345883" cy="4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0"/>
          <p:cNvSpPr/>
          <p:nvPr/>
        </p:nvSpPr>
        <p:spPr>
          <a:xfrm>
            <a:off x="6598364" y="3582717"/>
            <a:ext cx="742121" cy="742121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4451" y="3743737"/>
            <a:ext cx="406830" cy="43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9001" y="1422987"/>
            <a:ext cx="428836" cy="42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1263" y="2818439"/>
            <a:ext cx="505528" cy="41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8619" y="2818439"/>
            <a:ext cx="419668" cy="41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06681" y="3135792"/>
            <a:ext cx="505528" cy="416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50"/>
          <p:cNvGrpSpPr/>
          <p:nvPr/>
        </p:nvGrpSpPr>
        <p:grpSpPr>
          <a:xfrm>
            <a:off x="3957259" y="2067337"/>
            <a:ext cx="2019468" cy="2001078"/>
            <a:chOff x="3745227" y="1914939"/>
            <a:chExt cx="2019468" cy="2001078"/>
          </a:xfrm>
        </p:grpSpPr>
        <p:sp>
          <p:nvSpPr>
            <p:cNvPr id="1043" name="Google Shape;1043;p50"/>
            <p:cNvSpPr/>
            <p:nvPr/>
          </p:nvSpPr>
          <p:spPr>
            <a:xfrm>
              <a:off x="3763617" y="1914939"/>
              <a:ext cx="2001078" cy="2001078"/>
            </a:xfrm>
            <a:prstGeom prst="blockArc">
              <a:avLst>
                <a:gd fmla="val 9294983" name="adj1"/>
                <a:gd fmla="val 5480348" name="adj2"/>
                <a:gd fmla="val 14559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 rot="9334116">
              <a:off x="3790121" y="3207027"/>
              <a:ext cx="496957" cy="324678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50"/>
          <p:cNvGrpSpPr/>
          <p:nvPr/>
        </p:nvGrpSpPr>
        <p:grpSpPr>
          <a:xfrm flipH="1">
            <a:off x="5537242" y="1928188"/>
            <a:ext cx="962946" cy="962946"/>
            <a:chOff x="3763617" y="1914939"/>
            <a:chExt cx="2001078" cy="2001078"/>
          </a:xfrm>
        </p:grpSpPr>
        <p:sp>
          <p:nvSpPr>
            <p:cNvPr id="1046" name="Google Shape;1046;p50"/>
            <p:cNvSpPr/>
            <p:nvPr/>
          </p:nvSpPr>
          <p:spPr>
            <a:xfrm>
              <a:off x="3763617" y="1914939"/>
              <a:ext cx="2001078" cy="2001078"/>
            </a:xfrm>
            <a:prstGeom prst="blockArc">
              <a:avLst>
                <a:gd fmla="val 8134351" name="adj1"/>
                <a:gd fmla="val 4079193" name="adj2"/>
                <a:gd fmla="val 1549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0"/>
            <p:cNvSpPr/>
            <p:nvPr/>
          </p:nvSpPr>
          <p:spPr>
            <a:xfrm rot="7926154">
              <a:off x="3974862" y="3411561"/>
              <a:ext cx="496956" cy="324677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" name="Google Shape;1053;p51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1054" name="Google Shape;1054;p51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1055" name="Google Shape;1055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6" name="Google Shape;105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2"/>
          <p:cNvSpPr txBox="1"/>
          <p:nvPr/>
        </p:nvSpPr>
        <p:spPr>
          <a:xfrm>
            <a:off x="1279545" y="912813"/>
            <a:ext cx="509475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gestión de proyectos ágiles se hace importante debido al dinamismo que se presenta en la actualidad en los negocios, las tecnologías emergentes y la necesidad de la empresa de reaccionar o actuar rápidamente ante estos cambios.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gestión tradicional de proyectos no cuenta con metodologías que permitan cambiar rápidamente o entregar resultados en el corto plazo, mientras que metodologías como la que presenta Scrum presenta un mecanismo de desarrollo que permiten entregas rápidas, flexibles y al mismo tiempo permiten gestionar los requerimientos cambiantes de los usuarios.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4" name="Google Shape;10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27878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2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52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3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1075" name="Google Shape;10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4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4"/>
          <p:cNvSpPr txBox="1"/>
          <p:nvPr/>
        </p:nvSpPr>
        <p:spPr>
          <a:xfrm>
            <a:off x="1279009" y="917823"/>
            <a:ext cx="5029026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PMI, (2021). A Guide to the Project Management Body of Knowledge 7th Edición, ISBN: 978-1-62825-664-2, Pennsylvania USA.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PMI, (2017). A Guide to the Project Management Body of Knowledge 6th Edición, ISBN: 978-1-62825-194-4, Pennsylvania USA.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Institute (PMI): https://www.pmi.org/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3" name="Google Shape;108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0024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4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6" name="Google Shape;1086;p54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5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1088" name="Google Shape;10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43916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4" name="Google Shape;10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507649" y="919439"/>
            <a:ext cx="3684643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LIDERAZGO SITUACIONAL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como los equipos de proyecto adaptan los procesos, los métodos, los ciclos de vida y los enfoques de desarrollo, también los estilos de liderazgo se adaptan.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modelos de liderazgo situacional </a:t>
            </a:r>
            <a:r>
              <a:rPr b="1" lang="es-PE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describen formas de adaptar el estilo de liderazgo de cada uno para satisfacer las necesidades del individuo y del equipo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proyecto.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9" y="0"/>
            <a:ext cx="4392612" cy="571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/>
        </p:nvSpPr>
        <p:spPr>
          <a:xfrm>
            <a:off x="507649" y="919439"/>
            <a:ext cx="8168039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COMUNICACIÓN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modelos de comunicación demuestran conceptos relacionados con la forma en que los marcos de referencia del emisor y el receptor influyen en la eficacia de la comunicación, la forma en que el medio de comunicación influye en la eficacia de la comunicación, y los tipos de desconexiones entre la realidad y las expectativas del usuario final.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7"/>
          <p:cNvGrpSpPr/>
          <p:nvPr/>
        </p:nvGrpSpPr>
        <p:grpSpPr>
          <a:xfrm>
            <a:off x="804870" y="2735987"/>
            <a:ext cx="7595732" cy="2134086"/>
            <a:chOff x="1026088" y="3507041"/>
            <a:chExt cx="7267615" cy="1791401"/>
          </a:xfrm>
        </p:grpSpPr>
        <p:pic>
          <p:nvPicPr>
            <p:cNvPr id="97" name="Google Shape;97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284613">
              <a:off x="4137659" y="4216297"/>
              <a:ext cx="668870" cy="399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7"/>
            <p:cNvSpPr/>
            <p:nvPr/>
          </p:nvSpPr>
          <p:spPr>
            <a:xfrm>
              <a:off x="1073504" y="3819245"/>
              <a:ext cx="634272" cy="537602"/>
            </a:xfrm>
            <a:prstGeom prst="roundRect">
              <a:avLst>
                <a:gd fmla="val 9192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021522" y="3819245"/>
              <a:ext cx="634272" cy="537602"/>
            </a:xfrm>
            <a:prstGeom prst="roundRect">
              <a:avLst>
                <a:gd fmla="val 9192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803257" y="3819245"/>
              <a:ext cx="540143" cy="537602"/>
            </a:xfrm>
            <a:prstGeom prst="roundRect">
              <a:avLst>
                <a:gd fmla="val 919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529398" y="3819245"/>
              <a:ext cx="540143" cy="537602"/>
            </a:xfrm>
            <a:prstGeom prst="roundRect">
              <a:avLst>
                <a:gd fmla="val 919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6461312" y="3872751"/>
              <a:ext cx="591670" cy="484095"/>
            </a:xfrm>
            <a:prstGeom prst="roundRect">
              <a:avLst>
                <a:gd fmla="val 919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7570694" y="3872751"/>
              <a:ext cx="591670" cy="484095"/>
            </a:xfrm>
            <a:prstGeom prst="roundRect">
              <a:avLst>
                <a:gd fmla="val 919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7"/>
            <p:cNvSpPr txBox="1"/>
            <p:nvPr/>
          </p:nvSpPr>
          <p:spPr>
            <a:xfrm>
              <a:off x="1073504" y="3507041"/>
              <a:ext cx="1582290" cy="206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Lineal</a:t>
              </a:r>
              <a:endParaRPr/>
            </a:p>
          </p:txBody>
        </p:sp>
        <p:sp>
          <p:nvSpPr>
            <p:cNvPr id="105" name="Google Shape;105;p7"/>
            <p:cNvSpPr txBox="1"/>
            <p:nvPr/>
          </p:nvSpPr>
          <p:spPr>
            <a:xfrm>
              <a:off x="3803258" y="3507041"/>
              <a:ext cx="1266284" cy="206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Interaccional</a:t>
              </a:r>
              <a:endParaRPr/>
            </a:p>
          </p:txBody>
        </p:sp>
        <p:sp>
          <p:nvSpPr>
            <p:cNvPr id="106" name="Google Shape;106;p7"/>
            <p:cNvSpPr txBox="1"/>
            <p:nvPr/>
          </p:nvSpPr>
          <p:spPr>
            <a:xfrm>
              <a:off x="6461312" y="3507041"/>
              <a:ext cx="1701052" cy="206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Transaccional</a:t>
              </a:r>
              <a:endParaRPr/>
            </a:p>
          </p:txBody>
        </p:sp>
        <p:sp>
          <p:nvSpPr>
            <p:cNvPr id="107" name="Google Shape;107;p7"/>
            <p:cNvSpPr txBox="1"/>
            <p:nvPr/>
          </p:nvSpPr>
          <p:spPr>
            <a:xfrm>
              <a:off x="1026088" y="4678390"/>
              <a:ext cx="1650611" cy="310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envía un mensaje y el receptor lo interpreta.</a:t>
              </a:r>
              <a:endParaRPr/>
            </a:p>
          </p:txBody>
        </p:sp>
        <p:sp>
          <p:nvSpPr>
            <p:cNvPr id="108" name="Google Shape;108;p7"/>
            <p:cNvSpPr txBox="1"/>
            <p:nvPr/>
          </p:nvSpPr>
          <p:spPr>
            <a:xfrm>
              <a:off x="3764810" y="4678390"/>
              <a:ext cx="1325919" cy="62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envía un mensaje y el receptor lo interpreta y da una retroalimentación.</a:t>
              </a:r>
              <a:endParaRPr/>
            </a:p>
          </p:txBody>
        </p:sp>
        <p:sp>
          <p:nvSpPr>
            <p:cNvPr id="109" name="Google Shape;109;p7"/>
            <p:cNvSpPr txBox="1"/>
            <p:nvPr/>
          </p:nvSpPr>
          <p:spPr>
            <a:xfrm>
              <a:off x="6433622" y="4678390"/>
              <a:ext cx="1860081" cy="4650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sólo se envía un mensaje y una retroalimentación, sino múltiples al mismo tiempo.</a:t>
              </a:r>
              <a:endParaRPr/>
            </a:p>
          </p:txBody>
        </p:sp>
        <p:cxnSp>
          <p:nvCxnSpPr>
            <p:cNvPr id="110" name="Google Shape;110;p7"/>
            <p:cNvCxnSpPr/>
            <p:nvPr/>
          </p:nvCxnSpPr>
          <p:spPr>
            <a:xfrm>
              <a:off x="7052982" y="4129394"/>
              <a:ext cx="517712" cy="0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111" name="Google Shape;111;p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/>
        </p:nvSpPr>
        <p:spPr>
          <a:xfrm>
            <a:off x="507649" y="919439"/>
            <a:ext cx="8168039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MOTIVACIÓN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se desempeñan mejor cuando están motivadas, y las personas se sienten motivadas por cosas diferentes.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lo que motiva a los miembros del equipo del proyecto y a otros interesados ayuda a adaptar las recompensas a cada persona, suscitando así un involucramiento más eficaz.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8"/>
          <p:cNvGrpSpPr/>
          <p:nvPr/>
        </p:nvGrpSpPr>
        <p:grpSpPr>
          <a:xfrm>
            <a:off x="2001530" y="3157514"/>
            <a:ext cx="5145279" cy="1422951"/>
            <a:chOff x="2197702" y="3165983"/>
            <a:chExt cx="5145279" cy="1422951"/>
          </a:xfrm>
        </p:grpSpPr>
        <p:cxnSp>
          <p:nvCxnSpPr>
            <p:cNvPr id="119" name="Google Shape;119;p8"/>
            <p:cNvCxnSpPr/>
            <p:nvPr/>
          </p:nvCxnSpPr>
          <p:spPr>
            <a:xfrm flipH="1" rot="10800000">
              <a:off x="3363648" y="3606801"/>
              <a:ext cx="823720" cy="1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" name="Google Shape;120;p8"/>
            <p:cNvCxnSpPr/>
            <p:nvPr/>
          </p:nvCxnSpPr>
          <p:spPr>
            <a:xfrm flipH="1" rot="10800000">
              <a:off x="5344847" y="3606801"/>
              <a:ext cx="823720" cy="1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1" name="Google Shape;121;p8"/>
            <p:cNvSpPr/>
            <p:nvPr/>
          </p:nvSpPr>
          <p:spPr>
            <a:xfrm>
              <a:off x="2197702" y="3165983"/>
              <a:ext cx="1165946" cy="873166"/>
            </a:xfrm>
            <a:prstGeom prst="roundRect">
              <a:avLst>
                <a:gd fmla="val 1051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Estímulo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(causa)</a:t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187368" y="3165983"/>
              <a:ext cx="1165946" cy="873166"/>
            </a:xfrm>
            <a:prstGeom prst="roundRect">
              <a:avLst>
                <a:gd fmla="val 10518" name="adj"/>
              </a:avLst>
            </a:prstGeom>
            <a:solidFill>
              <a:srgbClr val="7150A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Necesidad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(deseos)</a:t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6177035" y="3165983"/>
              <a:ext cx="1165946" cy="873166"/>
            </a:xfrm>
            <a:prstGeom prst="roundRect">
              <a:avLst>
                <a:gd fmla="val 10518" name="adj"/>
              </a:avLst>
            </a:prstGeom>
            <a:solidFill>
              <a:srgbClr val="EE463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</a:t>
              </a:r>
              <a:endParaRPr/>
            </a:p>
          </p:txBody>
        </p:sp>
        <p:cxnSp>
          <p:nvCxnSpPr>
            <p:cNvPr id="124" name="Google Shape;124;p8"/>
            <p:cNvCxnSpPr/>
            <p:nvPr/>
          </p:nvCxnSpPr>
          <p:spPr>
            <a:xfrm rot="10800000">
              <a:off x="2716550" y="4039149"/>
              <a:ext cx="0" cy="549785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5" name="Google Shape;125;p8"/>
            <p:cNvCxnSpPr/>
            <p:nvPr/>
          </p:nvCxnSpPr>
          <p:spPr>
            <a:xfrm>
              <a:off x="2708083" y="4588933"/>
              <a:ext cx="4234584" cy="0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8"/>
            <p:cNvCxnSpPr/>
            <p:nvPr/>
          </p:nvCxnSpPr>
          <p:spPr>
            <a:xfrm>
              <a:off x="6942667" y="4114800"/>
              <a:ext cx="0" cy="465665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" name="Google Shape;127;p8"/>
            <p:cNvCxnSpPr/>
            <p:nvPr/>
          </p:nvCxnSpPr>
          <p:spPr>
            <a:xfrm rot="10800000">
              <a:off x="5784489" y="3606800"/>
              <a:ext cx="0" cy="601133"/>
            </a:xfrm>
            <a:prstGeom prst="straightConnector1">
              <a:avLst/>
            </a:prstGeom>
            <a:noFill/>
            <a:ln cap="flat" cmpd="sng" w="25400">
              <a:solidFill>
                <a:srgbClr val="808799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28" name="Google Shape;128;p8"/>
            <p:cNvSpPr txBox="1"/>
            <p:nvPr/>
          </p:nvSpPr>
          <p:spPr>
            <a:xfrm>
              <a:off x="5081218" y="4259534"/>
              <a:ext cx="146737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Comportamiento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/>
        </p:nvSpPr>
        <p:spPr>
          <a:xfrm>
            <a:off x="507649" y="919439"/>
            <a:ext cx="816803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CAMBIO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Muchos proyectos abarcan un aspecto de cambio de sistemas, comportamientos, actividades y, a veces, culturas. La gestión de este tipo de cambio requiere pensar en cómo pasar del estado actual al estado futuro deseado.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611841" y="1874904"/>
            <a:ext cx="7920318" cy="3359083"/>
          </a:xfrm>
          <a:prstGeom prst="roundRect">
            <a:avLst>
              <a:gd fmla="val 3269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751448" y="2043953"/>
            <a:ext cx="1480764" cy="935833"/>
          </a:xfrm>
          <a:prstGeom prst="roundRect">
            <a:avLst>
              <a:gd fmla="val 11729" name="adj"/>
            </a:avLst>
          </a:prstGeom>
          <a:solidFill>
            <a:srgbClr val="FFED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Alinear a los líderes respecto a los objetivos estratégicos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2289455" y="2043953"/>
            <a:ext cx="1480764" cy="935833"/>
          </a:xfrm>
          <a:prstGeom prst="roundRect">
            <a:avLst>
              <a:gd fmla="val 11729" name="adj"/>
            </a:avLst>
          </a:prstGeom>
          <a:solidFill>
            <a:srgbClr val="FFED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Comunicar la visión y el caso del Cambio para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compromiso con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</a:t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3827462" y="2043953"/>
            <a:ext cx="1480764" cy="935833"/>
          </a:xfrm>
          <a:prstGeom prst="roundRect">
            <a:avLst>
              <a:gd fmla="val 11729" name="adj"/>
            </a:avLst>
          </a:prstGeom>
          <a:solidFill>
            <a:srgbClr val="FFED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Traducir la visión de cambio en realidad para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personas y definir lo que significa para ellos</a:t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5365469" y="2043953"/>
            <a:ext cx="1480764" cy="935833"/>
          </a:xfrm>
          <a:prstGeom prst="roundRect">
            <a:avLst>
              <a:gd fmla="val 11729" name="adj"/>
            </a:avLst>
          </a:prstGeom>
          <a:solidFill>
            <a:srgbClr val="FFED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Mover a la organización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estado deseado y entregar las herramientas necesarias a las personas</a:t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6903478" y="2043953"/>
            <a:ext cx="1480764" cy="935833"/>
          </a:xfrm>
          <a:prstGeom prst="roundRect">
            <a:avLst>
              <a:gd fmla="val 11729" name="adj"/>
            </a:avLst>
          </a:prstGeom>
          <a:solidFill>
            <a:srgbClr val="FFED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el cambio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sostenible y los resultados esperados se han materializado</a:t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1046389" y="3151752"/>
            <a:ext cx="890882" cy="890882"/>
          </a:xfrm>
          <a:prstGeom prst="ellipse">
            <a:avLst/>
          </a:prstGeom>
          <a:solidFill>
            <a:schemeClr val="lt1"/>
          </a:solidFill>
          <a:ln cap="flat" cmpd="sng" w="34925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88" y="3379079"/>
            <a:ext cx="512854" cy="493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/>
          <p:nvPr/>
        </p:nvSpPr>
        <p:spPr>
          <a:xfrm>
            <a:off x="2565906" y="3151752"/>
            <a:ext cx="890882" cy="890882"/>
          </a:xfrm>
          <a:prstGeom prst="ellipse">
            <a:avLst/>
          </a:prstGeom>
          <a:solidFill>
            <a:schemeClr val="lt1"/>
          </a:solidFill>
          <a:ln cap="flat" cmpd="sng" w="34925">
            <a:solidFill>
              <a:srgbClr val="EE46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91" y="3399251"/>
            <a:ext cx="401971" cy="5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4119041" y="3151752"/>
            <a:ext cx="890882" cy="890882"/>
          </a:xfrm>
          <a:prstGeom prst="ellipse">
            <a:avLst/>
          </a:prstGeom>
          <a:solidFill>
            <a:schemeClr val="lt1"/>
          </a:solidFill>
          <a:ln cap="flat" cmpd="sng" w="34925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783" y="3399250"/>
            <a:ext cx="427369" cy="49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/>
          <p:nvPr/>
        </p:nvSpPr>
        <p:spPr>
          <a:xfrm>
            <a:off x="5672176" y="3151752"/>
            <a:ext cx="890882" cy="890882"/>
          </a:xfrm>
          <a:prstGeom prst="ellipse">
            <a:avLst/>
          </a:prstGeom>
          <a:solidFill>
            <a:schemeClr val="lt1"/>
          </a:solidFill>
          <a:ln cap="flat" cmpd="sng" w="34925">
            <a:solidFill>
              <a:srgbClr val="8FC5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9"/>
          <p:cNvGrpSpPr/>
          <p:nvPr/>
        </p:nvGrpSpPr>
        <p:grpSpPr>
          <a:xfrm>
            <a:off x="5856192" y="3454181"/>
            <a:ext cx="484095" cy="418495"/>
            <a:chOff x="5883087" y="3616128"/>
            <a:chExt cx="537953" cy="465055"/>
          </a:xfrm>
        </p:grpSpPr>
        <p:sp>
          <p:nvSpPr>
            <p:cNvPr id="150" name="Google Shape;150;p9"/>
            <p:cNvSpPr/>
            <p:nvPr/>
          </p:nvSpPr>
          <p:spPr>
            <a:xfrm>
              <a:off x="6239436" y="3616128"/>
              <a:ext cx="181604" cy="465055"/>
            </a:xfrm>
            <a:prstGeom prst="roundRect">
              <a:avLst>
                <a:gd fmla="val 44792" name="adj"/>
              </a:avLst>
            </a:prstGeom>
            <a:solidFill>
              <a:srgbClr val="8FC5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883087" y="3683727"/>
              <a:ext cx="438929" cy="34033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8FC53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9"/>
          <p:cNvSpPr/>
          <p:nvPr/>
        </p:nvSpPr>
        <p:spPr>
          <a:xfrm>
            <a:off x="7171523" y="3151752"/>
            <a:ext cx="890882" cy="890882"/>
          </a:xfrm>
          <a:prstGeom prst="ellipse">
            <a:avLst/>
          </a:prstGeom>
          <a:solidFill>
            <a:schemeClr val="lt1"/>
          </a:solidFill>
          <a:ln cap="flat" cmpd="sng" w="34925">
            <a:solidFill>
              <a:srgbClr val="FFBF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9"/>
          <p:cNvGrpSpPr/>
          <p:nvPr/>
        </p:nvGrpSpPr>
        <p:grpSpPr>
          <a:xfrm>
            <a:off x="7402136" y="3399250"/>
            <a:ext cx="463757" cy="463757"/>
            <a:chOff x="7435754" y="3567910"/>
            <a:chExt cx="531628" cy="531628"/>
          </a:xfrm>
        </p:grpSpPr>
        <p:pic>
          <p:nvPicPr>
            <p:cNvPr id="154" name="Google Shape;154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35754" y="3567910"/>
              <a:ext cx="531628" cy="53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0864" y="3731939"/>
              <a:ext cx="217018" cy="2170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9"/>
          <p:cNvSpPr txBox="1"/>
          <p:nvPr/>
        </p:nvSpPr>
        <p:spPr>
          <a:xfrm>
            <a:off x="1160703" y="3225191"/>
            <a:ext cx="66225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2686944" y="3225191"/>
            <a:ext cx="66225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Aware</a:t>
            </a:r>
            <a:endParaRPr/>
          </a:p>
        </p:txBody>
      </p:sp>
      <p:sp>
        <p:nvSpPr>
          <p:cNvPr id="158" name="Google Shape;158;p9"/>
          <p:cNvSpPr txBox="1"/>
          <p:nvPr/>
        </p:nvSpPr>
        <p:spPr>
          <a:xfrm>
            <a:off x="4250485" y="3225191"/>
            <a:ext cx="66225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  <a:endParaRPr/>
          </a:p>
        </p:txBody>
      </p:sp>
      <p:sp>
        <p:nvSpPr>
          <p:cNvPr id="159" name="Google Shape;159;p9"/>
          <p:cNvSpPr txBox="1"/>
          <p:nvPr/>
        </p:nvSpPr>
        <p:spPr>
          <a:xfrm>
            <a:off x="5779767" y="3225191"/>
            <a:ext cx="66225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rgbClr val="8FC53F"/>
                </a:solidFill>
                <a:latin typeface="Calibri"/>
                <a:ea typeface="Calibri"/>
                <a:cs typeface="Calibri"/>
                <a:sym typeface="Calibri"/>
              </a:rPr>
              <a:t>Willing</a:t>
            </a:r>
            <a:endParaRPr/>
          </a:p>
        </p:txBody>
      </p:sp>
      <p:sp>
        <p:nvSpPr>
          <p:cNvPr id="160" name="Google Shape;160;p9"/>
          <p:cNvSpPr txBox="1"/>
          <p:nvPr/>
        </p:nvSpPr>
        <p:spPr>
          <a:xfrm>
            <a:off x="7285837" y="3225191"/>
            <a:ext cx="66225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>
                <a:solidFill>
                  <a:srgbClr val="FFBF08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751448" y="4242108"/>
            <a:ext cx="7619346" cy="221108"/>
          </a:xfrm>
          <a:prstGeom prst="roundRect">
            <a:avLst>
              <a:gd fmla="val 11729" name="adj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 en el liderazgo</a:t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751448" y="4511049"/>
            <a:ext cx="7619346" cy="221108"/>
          </a:xfrm>
          <a:prstGeom prst="roundRect">
            <a:avLst>
              <a:gd fmla="val 11729" name="adj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Comunicación y compromiso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751448" y="4800160"/>
            <a:ext cx="7619346" cy="221108"/>
          </a:xfrm>
          <a:prstGeom prst="roundRect">
            <a:avLst>
              <a:gd fmla="val 11729" name="adj"/>
            </a:avLst>
          </a:prstGeom>
          <a:solidFill>
            <a:srgbClr val="7150A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Impacto y medición del cambio</a:t>
            </a:r>
            <a:endParaRPr/>
          </a:p>
        </p:txBody>
      </p:sp>
      <p:cxnSp>
        <p:nvCxnSpPr>
          <p:cNvPr id="164" name="Google Shape;164;p9"/>
          <p:cNvCxnSpPr/>
          <p:nvPr/>
        </p:nvCxnSpPr>
        <p:spPr>
          <a:xfrm flipH="1" rot="10800000">
            <a:off x="6258576" y="3474353"/>
            <a:ext cx="183444" cy="80928"/>
          </a:xfrm>
          <a:prstGeom prst="straightConnector1">
            <a:avLst/>
          </a:prstGeom>
          <a:noFill/>
          <a:ln cap="flat" cmpd="sng" w="12700">
            <a:solidFill>
              <a:srgbClr val="8FC5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9"/>
          <p:cNvCxnSpPr/>
          <p:nvPr/>
        </p:nvCxnSpPr>
        <p:spPr>
          <a:xfrm>
            <a:off x="6241936" y="3702427"/>
            <a:ext cx="187462" cy="101394"/>
          </a:xfrm>
          <a:prstGeom prst="straightConnector1">
            <a:avLst/>
          </a:prstGeom>
          <a:noFill/>
          <a:ln cap="flat" cmpd="sng" w="12700">
            <a:solidFill>
              <a:srgbClr val="8FC5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ersonalizados 4 ISIL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DC212"/>
      </a:accent1>
      <a:accent2>
        <a:srgbClr val="EE4638"/>
      </a:accent2>
      <a:accent3>
        <a:srgbClr val="92C14E"/>
      </a:accent3>
      <a:accent4>
        <a:srgbClr val="FE7828"/>
      </a:accent4>
      <a:accent5>
        <a:srgbClr val="00B1C2"/>
      </a:accent5>
      <a:accent6>
        <a:srgbClr val="808799"/>
      </a:accent6>
      <a:hlink>
        <a:srgbClr val="7150A0"/>
      </a:hlink>
      <a:folHlink>
        <a:srgbClr val="00B1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